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92" r:id="rId2"/>
    <p:sldMasterId id="2147483707" r:id="rId3"/>
  </p:sldMasterIdLst>
  <p:notesMasterIdLst>
    <p:notesMasterId r:id="rId42"/>
  </p:notesMasterIdLst>
  <p:handoutMasterIdLst>
    <p:handoutMasterId r:id="rId43"/>
  </p:handoutMasterIdLst>
  <p:sldIdLst>
    <p:sldId id="394" r:id="rId4"/>
    <p:sldId id="395" r:id="rId5"/>
    <p:sldId id="598" r:id="rId6"/>
    <p:sldId id="623" r:id="rId7"/>
    <p:sldId id="318" r:id="rId8"/>
    <p:sldId id="319" r:id="rId9"/>
    <p:sldId id="396" r:id="rId10"/>
    <p:sldId id="495" r:id="rId11"/>
    <p:sldId id="601" r:id="rId12"/>
    <p:sldId id="496" r:id="rId13"/>
    <p:sldId id="579" r:id="rId14"/>
    <p:sldId id="471" r:id="rId15"/>
    <p:sldId id="284" r:id="rId16"/>
    <p:sldId id="492" r:id="rId17"/>
    <p:sldId id="406" r:id="rId18"/>
    <p:sldId id="498" r:id="rId19"/>
    <p:sldId id="413" r:id="rId20"/>
    <p:sldId id="493" r:id="rId21"/>
    <p:sldId id="627" r:id="rId22"/>
    <p:sldId id="588" r:id="rId23"/>
    <p:sldId id="590" r:id="rId24"/>
    <p:sldId id="499" r:id="rId25"/>
    <p:sldId id="597" r:id="rId26"/>
    <p:sldId id="593" r:id="rId27"/>
    <p:sldId id="415" r:id="rId28"/>
    <p:sldId id="500" r:id="rId29"/>
    <p:sldId id="501" r:id="rId30"/>
    <p:sldId id="622" r:id="rId31"/>
    <p:sldId id="456" r:id="rId32"/>
    <p:sldId id="616" r:id="rId33"/>
    <p:sldId id="617" r:id="rId34"/>
    <p:sldId id="618" r:id="rId35"/>
    <p:sldId id="619" r:id="rId36"/>
    <p:sldId id="620" r:id="rId37"/>
    <p:sldId id="621" r:id="rId38"/>
    <p:sldId id="624" r:id="rId39"/>
    <p:sldId id="625" r:id="rId40"/>
    <p:sldId id="62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екция по подразбиране" id="{F97034A7-0AA4-4C0E-BC1E-69AC1EDF2C40}">
          <p14:sldIdLst>
            <p14:sldId id="394"/>
            <p14:sldId id="395"/>
            <p14:sldId id="598"/>
            <p14:sldId id="623"/>
            <p14:sldId id="318"/>
            <p14:sldId id="319"/>
          </p14:sldIdLst>
        </p14:section>
        <p14:section name="Цели на Курса и Учебна Програма" id="{58A7B720-762B-4C31-A0A3-F5B1197C5D38}">
          <p14:sldIdLst>
            <p14:sldId id="396"/>
            <p14:sldId id="495"/>
            <p14:sldId id="601"/>
            <p14:sldId id="496"/>
            <p14:sldId id="579"/>
          </p14:sldIdLst>
        </p14:section>
        <p14:section name="Преподаватели" id="{41D75314-97D7-4BAB-A5D2-4AF57D0EE7E8}">
          <p14:sldIdLst>
            <p14:sldId id="471"/>
            <p14:sldId id="284"/>
            <p14:sldId id="492"/>
          </p14:sldIdLst>
        </p14:section>
        <p14:section name="Домашни, Изпити и Оценяване" id="{3458531F-966A-4107-B315-52D8109777A8}">
          <p14:sldIdLst>
            <p14:sldId id="406"/>
            <p14:sldId id="498"/>
            <p14:sldId id="413"/>
            <p14:sldId id="493"/>
            <p14:sldId id="627"/>
            <p14:sldId id="588"/>
            <p14:sldId id="590"/>
            <p14:sldId id="499"/>
            <p14:sldId id="597"/>
            <p14:sldId id="593"/>
          </p14:sldIdLst>
        </p14:section>
        <p14:section name="Учебни Ресурси" id="{1A7393E3-112E-462B-977C-549E2710AAA9}">
          <p14:sldIdLst>
            <p14:sldId id="415"/>
            <p14:sldId id="500"/>
            <p14:sldId id="501"/>
            <p14:sldId id="622"/>
            <p14:sldId id="456"/>
          </p14:sldIdLst>
        </p14:section>
        <p14:section name="Организационна част" id="{2717691B-0DFE-4423-9924-6AE16EC185AC}">
          <p14:sldIdLst>
            <p14:sldId id="616"/>
            <p14:sldId id="617"/>
            <p14:sldId id="618"/>
            <p14:sldId id="619"/>
            <p14:sldId id="620"/>
            <p14:sldId id="621"/>
            <p14:sldId id="624"/>
            <p14:sldId id="625"/>
            <p14:sldId id="62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40D"/>
    <a:srgbClr val="464646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5214" autoAdjust="0"/>
  </p:normalViewPr>
  <p:slideViewPr>
    <p:cSldViewPr showGuides="1">
      <p:cViewPr varScale="1">
        <p:scale>
          <a:sx n="67" d="100"/>
          <a:sy n="67" d="100"/>
        </p:scale>
        <p:origin x="43" y="66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05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8.4.2022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4.659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5.410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6.575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7.463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8.147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19.176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0 0,'0'0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29.822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13 1,'-5'0,"-2"0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2-23T22:38:30.275"/>
    </inkml:context>
    <inkml:brush xml:id="br0">
      <inkml:brushProperty name="width" value="0.35" units="cm"/>
      <inkml:brushProperty name="height" value="0.35" units="cm"/>
      <inkml:brushProperty name="color" value="#FFFFFF"/>
      <inkml:brushProperty name="ignorePressure" value="1"/>
    </inkml:brush>
  </inkml:definitions>
  <inkml:trace contextRef="#ctx0" brushRef="#br0">0 1,'0'0</inkml:trace>
</inkml:ink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jpeg>
</file>

<file path=ppt/media/image7.png>
</file>

<file path=ppt/media/image70.png>
</file>

<file path=ppt/media/image71.jpe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gif>
</file>

<file path=ppt/media/image86.jpe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74C06E34-6B9E-4D79-865B-0013A1B2EDF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659913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FFC85FFA-4B74-43F4-9C9F-F3386A502B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SoftUni –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https://softuni.org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530950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E14EA5F9-F46F-4BCA-A9B2-858D20E08C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56209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683E8B22-2865-4060-B721-877FB0CC7D6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158057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65DD643B-2DBD-4248-96A0-E4ACDFCCDCB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6004960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10C4D46E-5FA2-46AA-B7D4-940D79A58A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93140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B8C2D4F-1C8C-45FB-A61E-2731C8503A1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3213233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8E018070-12E6-4474-AD37-DBC80707842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208344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E9576A59-C8E7-46CC-9786-3749D85C7D7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819089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FAD357AE-E72D-49BB-8836-B2F63947920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57948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1973F19B-66D6-4660-8883-A01A7D8FA3B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6771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60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9F842BFB-CC0D-4EC3-A7AB-0EBD4828F2F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6850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4A82F92-B8F0-4F57-A44E-A7C726B4E1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053525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0751B556-48F4-424E-A761-4FB87DFC7F3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525065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FFC85FFA-4B74-43F4-9C9F-F3386A502B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SoftUni –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https://softuni.org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63311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33.png"/><Relationship Id="rId3" Type="http://schemas.openxmlformats.org/officeDocument/2006/relationships/image" Target="../media/image31.png"/><Relationship Id="rId7" Type="http://schemas.openxmlformats.org/officeDocument/2006/relationships/image" Target="../media/image12.png"/><Relationship Id="rId12" Type="http://schemas.openxmlformats.org/officeDocument/2006/relationships/image" Target="../media/image32.png"/><Relationship Id="rId2" Type="http://schemas.openxmlformats.org/officeDocument/2006/relationships/image" Target="../media/image1.emf"/><Relationship Id="rId16" Type="http://schemas.openxmlformats.org/officeDocument/2006/relationships/image" Target="../media/image3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openxmlformats.org/officeDocument/2006/relationships/image" Target="../media/image15.png"/><Relationship Id="rId15" Type="http://schemas.openxmlformats.org/officeDocument/2006/relationships/image" Target="../media/image35.png"/><Relationship Id="rId10" Type="http://schemas.openxmlformats.org/officeDocument/2006/relationships/image" Target="../media/image9.png"/><Relationship Id="rId4" Type="http://schemas.openxmlformats.org/officeDocument/2006/relationships/image" Target="../media/image26.png"/><Relationship Id="rId9" Type="http://schemas.openxmlformats.org/officeDocument/2006/relationships/image" Target="../media/image10.png"/><Relationship Id="rId14" Type="http://schemas.openxmlformats.org/officeDocument/2006/relationships/image" Target="../media/image34.pn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13" Type="http://schemas.openxmlformats.org/officeDocument/2006/relationships/hyperlink" Target="http://smartit.bg/" TargetMode="External"/><Relationship Id="rId3" Type="http://schemas.openxmlformats.org/officeDocument/2006/relationships/hyperlink" Target="https://aeternity.com/" TargetMode="External"/><Relationship Id="rId7" Type="http://schemas.openxmlformats.org/officeDocument/2006/relationships/hyperlink" Target="https://www.liebherr.com/en/deu/start/start-page.html" TargetMode="External"/><Relationship Id="rId12" Type="http://schemas.openxmlformats.org/officeDocument/2006/relationships/image" Target="../media/image41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8.png"/><Relationship Id="rId11" Type="http://schemas.openxmlformats.org/officeDocument/2006/relationships/hyperlink" Target="https://www.sbtech.com/" TargetMode="External"/><Relationship Id="rId5" Type="http://schemas.openxmlformats.org/officeDocument/2006/relationships/hyperlink" Target="codexio.bg" TargetMode="External"/><Relationship Id="rId15" Type="http://schemas.openxmlformats.org/officeDocument/2006/relationships/image" Target="../media/image26.png"/><Relationship Id="rId10" Type="http://schemas.openxmlformats.org/officeDocument/2006/relationships/image" Target="../media/image40.png"/><Relationship Id="rId4" Type="http://schemas.openxmlformats.org/officeDocument/2006/relationships/image" Target="../media/image37.png"/><Relationship Id="rId9" Type="http://schemas.openxmlformats.org/officeDocument/2006/relationships/hyperlink" Target="http://www.telenor.bg/" TargetMode="External"/><Relationship Id="rId14" Type="http://schemas.openxmlformats.org/officeDocument/2006/relationships/image" Target="../media/image42.pn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hyperlink" Target="https://www.superhosting.bg/" TargetMode="External"/><Relationship Id="rId3" Type="http://schemas.openxmlformats.org/officeDocument/2006/relationships/hyperlink" Target="http://www.infragistics.com/" TargetMode="External"/><Relationship Id="rId7" Type="http://schemas.openxmlformats.org/officeDocument/2006/relationships/hyperlink" Target="https://www.softwaregroup.com/" TargetMode="External"/><Relationship Id="rId12" Type="http://schemas.openxmlformats.org/officeDocument/2006/relationships/image" Target="../media/image4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4.png"/><Relationship Id="rId11" Type="http://schemas.openxmlformats.org/officeDocument/2006/relationships/hyperlink" Target="https://netpeak.bg/" TargetMode="External"/><Relationship Id="rId5" Type="http://schemas.openxmlformats.org/officeDocument/2006/relationships/hyperlink" Target="https://www.indeavr.com/en" TargetMode="External"/><Relationship Id="rId15" Type="http://schemas.openxmlformats.org/officeDocument/2006/relationships/image" Target="../media/image26.png"/><Relationship Id="rId10" Type="http://schemas.openxmlformats.org/officeDocument/2006/relationships/image" Target="../media/image46.png"/><Relationship Id="rId4" Type="http://schemas.openxmlformats.org/officeDocument/2006/relationships/image" Target="../media/image43.png"/><Relationship Id="rId9" Type="http://schemas.openxmlformats.org/officeDocument/2006/relationships/hyperlink" Target="https://www.xs-software.com/" TargetMode="External"/><Relationship Id="rId14" Type="http://schemas.openxmlformats.org/officeDocument/2006/relationships/image" Target="../media/image48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1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50.pn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9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1.png"/><Relationship Id="rId7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openxmlformats.org/officeDocument/2006/relationships/image" Target="../media/image15.png"/><Relationship Id="rId10" Type="http://schemas.openxmlformats.org/officeDocument/2006/relationships/image" Target="../media/image9.png"/><Relationship Id="rId4" Type="http://schemas.openxmlformats.org/officeDocument/2006/relationships/image" Target="../media/image26.png"/><Relationship Id="rId9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1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5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foundation/" TargetMode="External"/><Relationship Id="rId2" Type="http://schemas.openxmlformats.org/officeDocument/2006/relationships/image" Target="../media/image55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dirty="0">
                <a:hlinkClick r:id="rId2"/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. 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705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85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490438"/>
            <a:ext cx="10961783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837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2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5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37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880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71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2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721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7C54483B-C622-499B-BAE8-467BFD3E108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864" y="3048000"/>
            <a:ext cx="4143348" cy="3323785"/>
          </a:xfrm>
          <a:prstGeom prst="roundRect">
            <a:avLst>
              <a:gd name="adj" fmla="val 3461"/>
            </a:avLst>
          </a:prstGeom>
        </p:spPr>
      </p:pic>
      <p:pic>
        <p:nvPicPr>
          <p:cNvPr id="8" name="Picture 7">
            <a:hlinkClick r:id="rId5"/>
            <a:extLst>
              <a:ext uri="{FF2B5EF4-FFF2-40B4-BE49-F238E27FC236}">
                <a16:creationId xmlns:a16="http://schemas.microsoft.com/office/drawing/2014/main" id="{7AF9BEA8-CB87-4D39-873A-4E7E04D4668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1269705"/>
            <a:ext cx="3507028" cy="1450390"/>
          </a:xfrm>
          <a:prstGeom prst="roundRect">
            <a:avLst>
              <a:gd name="adj" fmla="val 3586"/>
            </a:avLst>
          </a:prstGeom>
        </p:spPr>
      </p:pic>
      <p:pic>
        <p:nvPicPr>
          <p:cNvPr id="9" name="Picture 8">
            <a:hlinkClick r:id="rId7"/>
            <a:extLst>
              <a:ext uri="{FF2B5EF4-FFF2-40B4-BE49-F238E27FC236}">
                <a16:creationId xmlns:a16="http://schemas.microsoft.com/office/drawing/2014/main" id="{7DFD3364-5D9B-4B91-B09C-8540E820560A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3" y="4961886"/>
            <a:ext cx="6687589" cy="1466012"/>
          </a:xfrm>
          <a:prstGeom prst="roundRect">
            <a:avLst>
              <a:gd name="adj" fmla="val 5492"/>
            </a:avLst>
          </a:prstGeom>
        </p:spPr>
      </p:pic>
      <p:pic>
        <p:nvPicPr>
          <p:cNvPr id="10" name="Picture 9">
            <a:hlinkClick r:id="rId9"/>
            <a:extLst>
              <a:ext uri="{FF2B5EF4-FFF2-40B4-BE49-F238E27FC236}">
                <a16:creationId xmlns:a16="http://schemas.microsoft.com/office/drawing/2014/main" id="{F0386401-29A7-4448-AB68-1289BA211F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673" y="1253341"/>
            <a:ext cx="3537236" cy="1600277"/>
          </a:xfrm>
          <a:prstGeom prst="roundRect">
            <a:avLst>
              <a:gd name="adj" fmla="val 4755"/>
            </a:avLst>
          </a:prstGeom>
        </p:spPr>
      </p:pic>
      <p:pic>
        <p:nvPicPr>
          <p:cNvPr id="11" name="Picture 10">
            <a:hlinkClick r:id="rId11"/>
            <a:extLst>
              <a:ext uri="{FF2B5EF4-FFF2-40B4-BE49-F238E27FC236}">
                <a16:creationId xmlns:a16="http://schemas.microsoft.com/office/drawing/2014/main" id="{CDC9F208-E4B0-4626-BBAD-F54DFF0CF9B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85" y="1297093"/>
            <a:ext cx="4111472" cy="1740439"/>
          </a:xfrm>
          <a:prstGeom prst="roundRect">
            <a:avLst>
              <a:gd name="adj" fmla="val 6970"/>
            </a:avLst>
          </a:prstGeom>
        </p:spPr>
      </p:pic>
      <p:pic>
        <p:nvPicPr>
          <p:cNvPr id="12" name="Picture 11">
            <a:hlinkClick r:id="rId13"/>
            <a:extLst>
              <a:ext uri="{FF2B5EF4-FFF2-40B4-BE49-F238E27FC236}">
                <a16:creationId xmlns:a16="http://schemas.microsoft.com/office/drawing/2014/main" id="{1DE8CA65-1470-4A40-9B49-AFF7E19C21A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3323273"/>
            <a:ext cx="6678008" cy="1231632"/>
          </a:xfrm>
          <a:prstGeom prst="roundRect">
            <a:avLst>
              <a:gd name="adj" fmla="val 6594"/>
            </a:avLst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9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15" name="Picture 14">
            <a:hlinkClick r:id="rId3"/>
            <a:extLst>
              <a:ext uri="{FF2B5EF4-FFF2-40B4-BE49-F238E27FC236}">
                <a16:creationId xmlns:a16="http://schemas.microsoft.com/office/drawing/2014/main" id="{61839306-7842-46B9-A463-C24420A37C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5696" y="1200162"/>
            <a:ext cx="6096599" cy="1314435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softEdge rad="0"/>
          </a:effectLst>
        </p:spPr>
      </p:pic>
      <p:pic>
        <p:nvPicPr>
          <p:cNvPr id="16" name="Picture 2" descr="Ð ÐµÐ·ÑÐ»ÑÐ°Ñ Ñ Ð¸Ð·Ð¾Ð±ÑÐ°Ð¶ÐµÐ½Ð¸Ðµ Ð·Ð° indeavr">
            <a:hlinkClick r:id="rId5"/>
            <a:extLst>
              <a:ext uri="{FF2B5EF4-FFF2-40B4-BE49-F238E27FC236}">
                <a16:creationId xmlns:a16="http://schemas.microsoft.com/office/drawing/2014/main" id="{F5EB795D-0B62-4CCB-983D-13BD9B3CD0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4" y="1399789"/>
            <a:ext cx="5354264" cy="120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Ð ÐµÐ·ÑÐ»ÑÐ°Ñ Ñ Ð¸Ð·Ð¾Ð±ÑÐ°Ð¶ÐµÐ½Ð¸Ðµ Ð·Ð° software group">
            <a:hlinkClick r:id="rId7"/>
            <a:extLst>
              <a:ext uri="{FF2B5EF4-FFF2-40B4-BE49-F238E27FC236}">
                <a16:creationId xmlns:a16="http://schemas.microsoft.com/office/drawing/2014/main" id="{91C19F79-E05B-4929-A929-287F44EB3C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4" y="2317265"/>
            <a:ext cx="66675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Ð¡Ð²ÑÑÐ·Ð°Ð½Ð¾ Ð¸Ð·Ð¾Ð±ÑÐ°Ð¶ÐµÐ½Ð¸Ðµ">
            <a:hlinkClick r:id="rId9"/>
            <a:extLst>
              <a:ext uri="{FF2B5EF4-FFF2-40B4-BE49-F238E27FC236}">
                <a16:creationId xmlns:a16="http://schemas.microsoft.com/office/drawing/2014/main" id="{B38FBC35-D604-40D3-8560-90C506EBA72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1" t="-168" r="15238" b="19014"/>
          <a:stretch/>
        </p:blipFill>
        <p:spPr bwMode="auto">
          <a:xfrm>
            <a:off x="7761500" y="2602277"/>
            <a:ext cx="3155182" cy="165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6" descr="Ð ÐµÐ·ÑÐ»ÑÐ°Ñ Ñ Ð¸Ð·Ð¾Ð±ÑÐ°Ð¶ÐµÐ½Ð¸Ðµ Ð·Ð° netpeak">
            <a:hlinkClick r:id="rId11"/>
            <a:extLst>
              <a:ext uri="{FF2B5EF4-FFF2-40B4-BE49-F238E27FC236}">
                <a16:creationId xmlns:a16="http://schemas.microsoft.com/office/drawing/2014/main" id="{71103A5B-EAFD-46BF-93EB-10FFF58B75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56" y="5230897"/>
            <a:ext cx="7167612" cy="99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2" descr="Ð ÐµÐ·ÑÐ»ÑÐ°Ñ Ñ Ð¸Ð·Ð¾Ð±ÑÐ°Ð¶ÐµÐ½Ð¸Ðµ Ð·Ð° superhosting png">
            <a:hlinkClick r:id="rId13"/>
            <a:extLst>
              <a:ext uri="{FF2B5EF4-FFF2-40B4-BE49-F238E27FC236}">
                <a16:creationId xmlns:a16="http://schemas.microsoft.com/office/drawing/2014/main" id="{EDA50EFF-7A2E-4BB9-A7A8-5BBF9EE3DB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524" y="4510111"/>
            <a:ext cx="3352800" cy="177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2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04962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270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62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490438"/>
            <a:ext cx="10961783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1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92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2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024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12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57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569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5791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64" y="6525003"/>
            <a:ext cx="1224318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780" y="6525003"/>
            <a:ext cx="1015304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9425" y="6525003"/>
            <a:ext cx="428934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63" y="1151122"/>
            <a:ext cx="11807897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65" y="40341"/>
            <a:ext cx="9580092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hlinkClick r:id="rId3" tooltip="Software University Foundation"/>
            <a:extLst>
              <a:ext uri="{FF2B5EF4-FFF2-40B4-BE49-F238E27FC236}">
                <a16:creationId xmlns:a16="http://schemas.microsoft.com/office/drawing/2014/main" id="{BE91651A-CF0A-4560-AE3E-5F62639B87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773" y="304800"/>
            <a:ext cx="2139132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01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91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6625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4/8/2022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6220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3.png"/><Relationship Id="rId4" Type="http://schemas.openxmlformats.org/officeDocument/2006/relationships/hyperlink" Target="https://softuni.bg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5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jpeg"/><Relationship Id="rId2" Type="http://schemas.openxmlformats.org/officeDocument/2006/relationships/hyperlink" Target="https://quiz.softuni.bg/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basic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oftuni.bg/forum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3742/programming-basics-with-javascript-april-2022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9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jsfiddle.net/" TargetMode="External"/><Relationship Id="rId5" Type="http://schemas.openxmlformats.org/officeDocument/2006/relationships/hyperlink" Target="https://www.jetbrains.com/webstorm/" TargetMode="External"/><Relationship Id="rId4" Type="http://schemas.openxmlformats.org/officeDocument/2006/relationships/hyperlink" Target="http://svn.softuni.org/admin/svn/programming-basics-2022/trunk/Installation-Guidelines/01.0%20PB-JS-Visual-Studio-Code-Installation-Guidelines.docx" TargetMode="External"/><Relationship Id="rId9" Type="http://schemas.openxmlformats.org/officeDocument/2006/relationships/image" Target="../media/image9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i.do/" TargetMode="Externa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103.png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12" Type="http://schemas.openxmlformats.org/officeDocument/2006/relationships/customXml" Target="../ink/ink8.xml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3.xml"/><Relationship Id="rId11" Type="http://schemas.openxmlformats.org/officeDocument/2006/relationships/image" Target="../media/image105.png"/><Relationship Id="rId5" Type="http://schemas.openxmlformats.org/officeDocument/2006/relationships/customXml" Target="../ink/ink2.xml"/><Relationship Id="rId10" Type="http://schemas.openxmlformats.org/officeDocument/2006/relationships/customXml" Target="../ink/ink7.xml"/><Relationship Id="rId4" Type="http://schemas.openxmlformats.org/officeDocument/2006/relationships/image" Target="../media/image104.png"/><Relationship Id="rId9" Type="http://schemas.openxmlformats.org/officeDocument/2006/relationships/customXml" Target="../ink/ink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0.png"/><Relationship Id="rId4" Type="http://schemas.openxmlformats.org/officeDocument/2006/relationships/hyperlink" Target="https://softuni.b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www.sli.do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pokerstarscareers.com/" TargetMode="External"/><Relationship Id="rId13" Type="http://schemas.openxmlformats.org/officeDocument/2006/relationships/image" Target="../media/image68.png"/><Relationship Id="rId18" Type="http://schemas.openxmlformats.org/officeDocument/2006/relationships/hyperlink" Target="https://smartit.bg/" TargetMode="External"/><Relationship Id="rId3" Type="http://schemas.openxmlformats.org/officeDocument/2006/relationships/image" Target="../media/image63.png"/><Relationship Id="rId21" Type="http://schemas.openxmlformats.org/officeDocument/2006/relationships/image" Target="../media/image72.png"/><Relationship Id="rId7" Type="http://schemas.openxmlformats.org/officeDocument/2006/relationships/image" Target="../media/image65.png"/><Relationship Id="rId12" Type="http://schemas.openxmlformats.org/officeDocument/2006/relationships/hyperlink" Target="https://indeavr.com/" TargetMode="External"/><Relationship Id="rId17" Type="http://schemas.openxmlformats.org/officeDocument/2006/relationships/image" Target="../media/image70.png"/><Relationship Id="rId25" Type="http://schemas.openxmlformats.org/officeDocument/2006/relationships/image" Target="../media/image74.png"/><Relationship Id="rId2" Type="http://schemas.openxmlformats.org/officeDocument/2006/relationships/hyperlink" Target="https://www.postbank.bg/" TargetMode="External"/><Relationship Id="rId16" Type="http://schemas.openxmlformats.org/officeDocument/2006/relationships/hyperlink" Target="https://www.superhosting.bg/" TargetMode="External"/><Relationship Id="rId20" Type="http://schemas.openxmlformats.org/officeDocument/2006/relationships/hyperlink" Target="https://www.softwaregroup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g.it.schwarz/schwarz-it-bulgaria" TargetMode="External"/><Relationship Id="rId11" Type="http://schemas.openxmlformats.org/officeDocument/2006/relationships/image" Target="../media/image67.png"/><Relationship Id="rId24" Type="http://schemas.openxmlformats.org/officeDocument/2006/relationships/hyperlink" Target="https://createx.bg/" TargetMode="External"/><Relationship Id="rId5" Type="http://schemas.openxmlformats.org/officeDocument/2006/relationships/image" Target="../media/image64.png"/><Relationship Id="rId15" Type="http://schemas.openxmlformats.org/officeDocument/2006/relationships/image" Target="../media/image69.jpeg"/><Relationship Id="rId23" Type="http://schemas.openxmlformats.org/officeDocument/2006/relationships/image" Target="../media/image73.png"/><Relationship Id="rId10" Type="http://schemas.openxmlformats.org/officeDocument/2006/relationships/hyperlink" Target="https://de.draftkings.com/" TargetMode="External"/><Relationship Id="rId19" Type="http://schemas.openxmlformats.org/officeDocument/2006/relationships/image" Target="../media/image71.jpeg"/><Relationship Id="rId4" Type="http://schemas.openxmlformats.org/officeDocument/2006/relationships/hyperlink" Target="https://www.coca-colahellenic.com/" TargetMode="External"/><Relationship Id="rId9" Type="http://schemas.openxmlformats.org/officeDocument/2006/relationships/image" Target="../media/image66.jpeg"/><Relationship Id="rId14" Type="http://schemas.openxmlformats.org/officeDocument/2006/relationships/hyperlink" Target="https://www.pharvision.ai/" TargetMode="External"/><Relationship Id="rId22" Type="http://schemas.openxmlformats.org/officeDocument/2006/relationships/hyperlink" Target="https://taulia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hyperlink" Target="https://www.youtube.com/c/CodeItUpwithIvo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6.png"/><Relationship Id="rId4" Type="http://schemas.openxmlformats.org/officeDocument/2006/relationships/hyperlink" Target="https://virtualracingschool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20CAD-4D33-470F-87FF-6E4C222A90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43191" y="6283395"/>
            <a:ext cx="2950749" cy="3517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www.softuni.bg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8643191" y="5931641"/>
            <a:ext cx="2950749" cy="351754"/>
          </a:xfrm>
        </p:spPr>
        <p:txBody>
          <a:bodyPr/>
          <a:lstStyle/>
          <a:p>
            <a:r>
              <a:rPr lang="bg-BG" sz="1800" dirty="0"/>
              <a:t>Софтуерен университет</a:t>
            </a:r>
            <a:endParaRPr lang="en-US" sz="1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B4D3B5-E13C-4408-A045-3127D4436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082" y="5377460"/>
            <a:ext cx="3137440" cy="444536"/>
          </a:xfrm>
        </p:spPr>
        <p:txBody>
          <a:bodyPr/>
          <a:lstStyle/>
          <a:p>
            <a:r>
              <a:rPr lang="bg-BG" dirty="0"/>
              <a:t>Преподавателски екип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EA8F4FB-BB44-48ED-8C9C-7C2A71BFFF5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bg-BG" dirty="0"/>
              <a:t>СофтУни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Откриване на курса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68274" y="367491"/>
            <a:ext cx="10962447" cy="882654"/>
          </a:xfrm>
        </p:spPr>
        <p:txBody>
          <a:bodyPr>
            <a:normAutofit/>
          </a:bodyPr>
          <a:lstStyle/>
          <a:p>
            <a:r>
              <a:rPr lang="bg-BG" dirty="0"/>
              <a:t>Основи на програмирането</a:t>
            </a:r>
            <a:r>
              <a:rPr lang="en-US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B690BE-C0F6-4280-AB59-3B1BE24780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08" y="2533321"/>
            <a:ext cx="2212117" cy="5517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364C5E-F929-4C81-A229-261F8766267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1758" y="2431261"/>
            <a:ext cx="1995478" cy="199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0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Учебна програма 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A49B6C-9518-4156-BAEB-6A86E709F2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815018" cy="5528766"/>
          </a:xfrm>
        </p:spPr>
        <p:txBody>
          <a:bodyPr>
            <a:normAutofit/>
          </a:bodyPr>
          <a:lstStyle/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Първи стъпки в програмирането</a:t>
            </a:r>
            <a:endParaRPr lang="ru-RU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Проверки</a:t>
            </a:r>
            <a:endParaRPr lang="ru-RU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По-сложни проверки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</a:t>
            </a:r>
            <a:r>
              <a:rPr lang="en-US" dirty="0">
                <a:latin typeface="+mj-lt"/>
              </a:rPr>
              <a:t>For</a:t>
            </a:r>
            <a:r>
              <a:rPr lang="bg-BG" dirty="0">
                <a:latin typeface="+mj-lt"/>
              </a:rPr>
              <a:t>-цикъл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en-US" dirty="0">
                <a:latin typeface="+mj-lt"/>
              </a:rPr>
              <a:t> While-</a:t>
            </a:r>
            <a:r>
              <a:rPr lang="bg-BG" dirty="0">
                <a:latin typeface="+mj-lt"/>
              </a:rPr>
              <a:t>цикъл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en-US" dirty="0">
                <a:latin typeface="+mj-lt"/>
              </a:rPr>
              <a:t> </a:t>
            </a:r>
            <a:r>
              <a:rPr lang="bg-BG" dirty="0">
                <a:latin typeface="+mj-lt"/>
              </a:rPr>
              <a:t>Вложени</a:t>
            </a:r>
            <a:r>
              <a:rPr lang="ru-RU" dirty="0">
                <a:latin typeface="+mj-lt"/>
              </a:rPr>
              <a:t> цикли</a:t>
            </a:r>
          </a:p>
          <a:p>
            <a:pPr marL="0" indent="-356616">
              <a:buFont typeface="+mj-lt"/>
              <a:buAutoNum type="arabicPeriod"/>
            </a:pPr>
            <a:r>
              <a:rPr lang="ru-RU" dirty="0"/>
              <a:t> Подготовка за </a:t>
            </a:r>
            <a:r>
              <a:rPr lang="bg-BG" dirty="0"/>
              <a:t>изпит</a:t>
            </a:r>
            <a:endParaRPr lang="en-US" dirty="0"/>
          </a:p>
          <a:p>
            <a:pPr marL="0" indent="-356616">
              <a:buFont typeface="+mj-lt"/>
              <a:buAutoNum type="arabicPeriod"/>
            </a:pPr>
            <a:endParaRPr lang="ru-RU" dirty="0">
              <a:latin typeface="+mj-lt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BDBC988-9487-4BB8-B530-D4F6EC7D31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75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02D1E6-5D95-480B-8FC5-303A75AC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Разпределение на лекция</a:t>
            </a:r>
            <a:endParaRPr lang="en-US" dirty="0"/>
          </a:p>
        </p:txBody>
      </p:sp>
      <p:graphicFrame>
        <p:nvGraphicFramePr>
          <p:cNvPr id="6" name="Group 134">
            <a:extLst>
              <a:ext uri="{FF2B5EF4-FFF2-40B4-BE49-F238E27FC236}">
                <a16:creationId xmlns:a16="http://schemas.microsoft.com/office/drawing/2014/main" id="{40B5E440-8818-4D2A-A210-CDACD01231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789018"/>
              </p:ext>
            </p:extLst>
          </p:nvPr>
        </p:nvGraphicFramePr>
        <p:xfrm>
          <a:off x="966000" y="1809000"/>
          <a:ext cx="9677400" cy="3611447"/>
        </p:xfrm>
        <a:graphic>
          <a:graphicData uri="http://schemas.openxmlformats.org/drawingml/2006/table">
            <a:tbl>
              <a:tblPr/>
              <a:tblGrid>
                <a:gridCol w="4994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26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5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bg-BG" sz="2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Дейност</a:t>
                      </a:r>
                      <a:endParaRPr kumimoji="1" lang="en-US" sz="2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2726" marR="142726" marT="108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bg-BG" sz="2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Времетраене</a:t>
                      </a:r>
                      <a:endParaRPr kumimoji="1" lang="en-US" sz="2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2726" marR="142726" marT="108000" anchor="ctr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094"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60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312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Почивка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15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50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1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Почивка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15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519"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40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586892"/>
                  </a:ext>
                </a:extLst>
              </a:tr>
            </a:tbl>
          </a:graphicData>
        </a:graphic>
      </p:graphicFrame>
      <p:sp>
        <p:nvSpPr>
          <p:cNvPr id="5" name="Slide Number">
            <a:extLst>
              <a:ext uri="{FF2B5EF4-FFF2-40B4-BE49-F238E27FC236}">
                <a16:creationId xmlns:a16="http://schemas.microsoft.com/office/drawing/2014/main" id="{0EAAAD0D-2679-4034-BAC1-36D725423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587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 ÐµÐ·ÑÐ»ÑÐ°Ñ Ñ Ð¸Ð·Ð¾Ð±ÑÐ°Ð¶ÐµÐ½Ð¸Ðµ Ð·Ð° lecture png">
            <a:extLst>
              <a:ext uri="{FF2B5EF4-FFF2-40B4-BE49-F238E27FC236}">
                <a16:creationId xmlns:a16="http://schemas.microsoft.com/office/drawing/2014/main" id="{1316E379-60D6-43AE-8A90-18B5941D6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22071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CE49BE8-6F84-490C-B794-E3E75048207C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Преподаватели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85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6" y="1229924"/>
            <a:ext cx="8155594" cy="552732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b="1" dirty="0"/>
              <a:t>Ивайло Димитров</a:t>
            </a:r>
          </a:p>
          <a:p>
            <a:pPr lvl="1">
              <a:lnSpc>
                <a:spcPct val="120000"/>
              </a:lnSpc>
            </a:pPr>
            <a:r>
              <a:rPr lang="bg-BG" b="1" dirty="0"/>
              <a:t>Софтуерен разработчик в</a:t>
            </a:r>
            <a:r>
              <a:rPr lang="en-US" b="1" dirty="0"/>
              <a:t> EPAM Systems</a:t>
            </a:r>
            <a:endParaRPr lang="bg-BG" b="1" dirty="0"/>
          </a:p>
          <a:p>
            <a:pPr lvl="1">
              <a:lnSpc>
                <a:spcPct val="120000"/>
              </a:lnSpc>
            </a:pPr>
            <a:r>
              <a:rPr lang="en-US" dirty="0"/>
              <a:t>4 </a:t>
            </a:r>
            <a:r>
              <a:rPr lang="bg-BG" dirty="0"/>
              <a:t>годишен опит като </a:t>
            </a:r>
            <a:r>
              <a:rPr lang="bg-BG" b="1" dirty="0"/>
              <a:t>преподавател</a:t>
            </a:r>
          </a:p>
          <a:p>
            <a:pPr marL="442912" lvl="1" indent="0">
              <a:lnSpc>
                <a:spcPct val="120000"/>
              </a:lnSpc>
              <a:buNone/>
            </a:pPr>
            <a:r>
              <a:rPr lang="bg-BG" b="1" dirty="0"/>
              <a:t>    </a:t>
            </a:r>
            <a:r>
              <a:rPr lang="bg-BG" dirty="0"/>
              <a:t>в</a:t>
            </a:r>
            <a:r>
              <a:rPr lang="bg-BG" b="1" dirty="0"/>
              <a:t> СофтУни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Front-end development</a:t>
            </a:r>
          </a:p>
          <a:p>
            <a:pPr lvl="1">
              <a:lnSpc>
                <a:spcPct val="120000"/>
              </a:lnSpc>
            </a:pPr>
            <a:r>
              <a:rPr lang="bg-BG" dirty="0"/>
              <a:t>Лектор на различни </a:t>
            </a:r>
            <a:r>
              <a:rPr lang="bg-BG" b="1" dirty="0"/>
              <a:t>конференции</a:t>
            </a:r>
            <a:r>
              <a:rPr lang="bg-BG" dirty="0"/>
              <a:t> и семинари</a:t>
            </a:r>
            <a:endParaRPr lang="en-US" dirty="0"/>
          </a:p>
          <a:p>
            <a:pPr>
              <a:lnSpc>
                <a:spcPct val="120000"/>
              </a:lnSpc>
            </a:pPr>
            <a:endParaRPr lang="bg-BG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Преподаватели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DF34E902-A017-4E43-991D-F666D4C518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3A0C556F-1B12-4313-AE32-0C7C212BE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1000" y="1719000"/>
            <a:ext cx="2700000" cy="35850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0140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752601"/>
            <a:ext cx="8434388" cy="4587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600" b="1" dirty="0"/>
              <a:t>Тодор Стоянов</a:t>
            </a:r>
            <a:endParaRPr lang="en-US" sz="36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200" dirty="0"/>
              <a:t>Преподавател и топ студент </a:t>
            </a:r>
            <a:br>
              <a:rPr lang="bg-BG" sz="3200" dirty="0"/>
            </a:br>
            <a:r>
              <a:rPr lang="bg-BG" sz="3200" dirty="0"/>
              <a:t>в СофтУни</a:t>
            </a:r>
            <a:r>
              <a:rPr lang="en-US" sz="3200" dirty="0"/>
              <a:t>: </a:t>
            </a:r>
            <a:r>
              <a:rPr lang="en-US" sz="3200" b="1" dirty="0"/>
              <a:t>Java </a:t>
            </a:r>
            <a:r>
              <a:rPr lang="bg-BG" sz="3200" b="1" dirty="0"/>
              <a:t>и </a:t>
            </a:r>
            <a:r>
              <a:rPr lang="en-US" sz="3200" b="1" dirty="0"/>
              <a:t>JavaScript</a:t>
            </a:r>
            <a:endParaRPr lang="bg-BG" sz="32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en-US" sz="3200" b="1" dirty="0"/>
              <a:t>Junior JavaScript Developer</a:t>
            </a:r>
            <a:endParaRPr lang="bg-BG" sz="32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200" dirty="0"/>
              <a:t>Опит като </a:t>
            </a:r>
            <a:r>
              <a:rPr lang="bg-BG" sz="3200" b="1" dirty="0"/>
              <a:t>системен администратор</a:t>
            </a:r>
            <a:endParaRPr lang="en-US" sz="3200" b="1" dirty="0"/>
          </a:p>
          <a:p>
            <a:pPr marL="0" indent="-761386">
              <a:lnSpc>
                <a:spcPct val="100000"/>
              </a:lnSpc>
              <a:buClr>
                <a:schemeClr val="tx1"/>
              </a:buClr>
              <a:buSzPct val="100000"/>
            </a:pPr>
            <a:endParaRPr lang="bg-BG" sz="3600" dirty="0"/>
          </a:p>
          <a:p>
            <a:pPr marL="304747" lvl="2" indent="0">
              <a:lnSpc>
                <a:spcPct val="100000"/>
              </a:lnSpc>
              <a:buClr>
                <a:srgbClr val="F2B254"/>
              </a:buClr>
              <a:buSzPct val="100000"/>
              <a:buNone/>
            </a:pPr>
            <a:endParaRPr lang="bg-BG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bg-BG" sz="3200" dirty="0"/>
          </a:p>
          <a:p>
            <a:pPr>
              <a:lnSpc>
                <a:spcPct val="100000"/>
              </a:lnSpc>
            </a:pP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Преподаватели</a:t>
            </a:r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BBA654-E82F-40F8-AA5F-D68110EE0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1899000"/>
            <a:ext cx="3352800" cy="3352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5837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AD04-6AF6-4BF7-B813-275F459231F7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Домашни, изпити и оценяване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BB002B-ED12-4D37-943B-9C9BBD480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337389"/>
            <a:ext cx="2709775" cy="27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40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B9688-3BF8-45AB-B6BA-0077631A5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23796" y="983404"/>
            <a:ext cx="10496648" cy="5546589"/>
          </a:xfrm>
        </p:spPr>
        <p:txBody>
          <a:bodyPr>
            <a:normAutofit/>
          </a:bodyPr>
          <a:lstStyle/>
          <a:p>
            <a:pPr lvl="1"/>
            <a:r>
              <a:rPr lang="bg-BG" sz="3600" dirty="0"/>
              <a:t>Упражненията са </a:t>
            </a:r>
            <a:r>
              <a:rPr lang="bg-BG" sz="3600" b="1" dirty="0">
                <a:solidFill>
                  <a:schemeClr val="bg1"/>
                </a:solidFill>
              </a:rPr>
              <a:t>много важни</a:t>
            </a:r>
            <a:r>
              <a:rPr lang="en-US" sz="3600" b="1" dirty="0">
                <a:solidFill>
                  <a:schemeClr val="bg1"/>
                </a:solidFill>
              </a:rPr>
              <a:t>!</a:t>
            </a:r>
          </a:p>
          <a:p>
            <a:pPr lvl="2"/>
            <a:r>
              <a:rPr lang="bg-BG" sz="3200" dirty="0"/>
              <a:t>Трябва да програмирате </a:t>
            </a:r>
            <a:r>
              <a:rPr lang="bg-BG" sz="3200" b="1" dirty="0">
                <a:solidFill>
                  <a:schemeClr val="bg1"/>
                </a:solidFill>
              </a:rPr>
              <a:t>всеки ден</a:t>
            </a:r>
            <a:r>
              <a:rPr lang="bg-BG" sz="3200" dirty="0">
                <a:solidFill>
                  <a:schemeClr val="bg1"/>
                </a:solidFill>
              </a:rPr>
              <a:t>!</a:t>
            </a:r>
            <a:endParaRPr lang="en-US" sz="3200" dirty="0">
              <a:solidFill>
                <a:schemeClr val="bg1"/>
              </a:solidFill>
            </a:endParaRPr>
          </a:p>
          <a:p>
            <a:pPr lvl="1"/>
            <a:r>
              <a:rPr lang="bg-BG" sz="3600" dirty="0"/>
              <a:t>Във всяко учебно занятие има </a:t>
            </a:r>
            <a:r>
              <a:rPr lang="bg-BG" sz="3600" b="1" dirty="0">
                <a:solidFill>
                  <a:schemeClr val="bg1"/>
                </a:solidFill>
              </a:rPr>
              <a:t>задачи</a:t>
            </a:r>
            <a:endParaRPr lang="en-US" sz="3600" b="1" dirty="0">
              <a:solidFill>
                <a:schemeClr val="bg1"/>
              </a:solidFill>
            </a:endParaRPr>
          </a:p>
          <a:p>
            <a:pPr lvl="2"/>
            <a:r>
              <a:rPr lang="bg-BG" sz="3200" dirty="0"/>
              <a:t>Решаваме част от тях</a:t>
            </a:r>
            <a:r>
              <a:rPr lang="en-US" sz="3200" dirty="0"/>
              <a:t> </a:t>
            </a:r>
            <a:r>
              <a:rPr lang="bg-BG" sz="3200" dirty="0"/>
              <a:t>по време на занятие</a:t>
            </a:r>
            <a:endParaRPr lang="en-US" sz="3200" dirty="0"/>
          </a:p>
          <a:p>
            <a:pPr lvl="2"/>
            <a:r>
              <a:rPr lang="bg-BG" sz="3200" dirty="0"/>
              <a:t>Решенията трябва да бъдат предадени в </a:t>
            </a:r>
            <a:r>
              <a:rPr lang="en-US" sz="3200" dirty="0"/>
              <a:t>Judge </a:t>
            </a:r>
            <a:r>
              <a:rPr lang="bg-BG" sz="3200" dirty="0"/>
              <a:t>системата</a:t>
            </a:r>
            <a:r>
              <a:rPr lang="en-US" sz="3200" dirty="0"/>
              <a:t>: </a:t>
            </a:r>
            <a:r>
              <a:rPr lang="en-US" sz="3200" b="1" dirty="0">
                <a:solidFill>
                  <a:schemeClr val="bg1"/>
                </a:solidFill>
                <a:hlinkClick r:id="rId3"/>
              </a:rPr>
              <a:t>judge.softuni.org</a:t>
            </a:r>
            <a:endParaRPr lang="en-US" sz="3200" b="1" dirty="0">
              <a:solidFill>
                <a:schemeClr val="bg1"/>
              </a:solidFill>
            </a:endParaRPr>
          </a:p>
          <a:p>
            <a:pPr lvl="2"/>
            <a:r>
              <a:rPr lang="bg-BG" sz="3200" dirty="0"/>
              <a:t>За д</a:t>
            </a:r>
            <a:r>
              <a:rPr lang="en-US" sz="3200" dirty="0"/>
              <a:t>a</a:t>
            </a:r>
            <a:r>
              <a:rPr lang="bg-BG" sz="3200" dirty="0"/>
              <a:t> получите </a:t>
            </a:r>
            <a:r>
              <a:rPr lang="bg-BG" sz="3200" b="1" dirty="0">
                <a:solidFill>
                  <a:schemeClr val="bg1"/>
                </a:solidFill>
              </a:rPr>
              <a:t>5% бонус</a:t>
            </a:r>
            <a:r>
              <a:rPr lang="en-US" sz="3200" b="1" dirty="0"/>
              <a:t>: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задачите трябва да бъдат предадени в </a:t>
            </a:r>
            <a:r>
              <a:rPr lang="en-US" sz="3200" dirty="0"/>
              <a:t>Judge </a:t>
            </a:r>
            <a:r>
              <a:rPr lang="bg-BG" sz="3200" dirty="0"/>
              <a:t>системата до </a:t>
            </a:r>
            <a:r>
              <a:rPr lang="en-US" sz="3200" b="1" dirty="0">
                <a:solidFill>
                  <a:schemeClr val="bg1"/>
                </a:solidFill>
              </a:rPr>
              <a:t>30 </a:t>
            </a:r>
            <a:r>
              <a:rPr lang="bg-BG" sz="3200" b="1" dirty="0">
                <a:solidFill>
                  <a:schemeClr val="bg1"/>
                </a:solidFill>
              </a:rPr>
              <a:t>май</a:t>
            </a:r>
            <a:endParaRPr lang="en-US" sz="3200" b="1" dirty="0">
              <a:solidFill>
                <a:schemeClr val="bg1"/>
              </a:solidFill>
            </a:endParaRPr>
          </a:p>
          <a:p>
            <a:pPr lvl="2"/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Упражнения и домашни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2AD27558-0732-43DD-8C0F-B4D11CAF85B7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20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984D7-5EEE-41B4-BFDB-67DEB28B3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Всички изпити и домашни се </a:t>
            </a:r>
            <a:r>
              <a:rPr lang="bg-BG" b="1" dirty="0">
                <a:solidFill>
                  <a:schemeClr val="bg1"/>
                </a:solidFill>
              </a:rPr>
              <a:t>тестват автоматизирано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През онлайн </a:t>
            </a:r>
            <a:r>
              <a:rPr lang="en-US" dirty="0"/>
              <a:t>Judge </a:t>
            </a:r>
            <a:r>
              <a:rPr lang="bg-BG" dirty="0"/>
              <a:t>система: </a:t>
            </a:r>
            <a:r>
              <a:rPr lang="en-US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judge.softuni.bg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Ще я използвате на всяко учебно занятие</a:t>
            </a:r>
            <a:endParaRPr lang="en-US" dirty="0"/>
          </a:p>
          <a:p>
            <a:pPr lvl="1"/>
            <a:r>
              <a:rPr lang="bg-BG" dirty="0"/>
              <a:t>Влиза се с вашия </a:t>
            </a:r>
            <a:r>
              <a:rPr lang="en-US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softuni.bg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акаунт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Система за онлайн оценяване (</a:t>
            </a:r>
            <a:r>
              <a:rPr lang="en-US" dirty="0"/>
              <a:t>Judge)</a:t>
            </a:r>
          </a:p>
        </p:txBody>
      </p:sp>
      <p:pic>
        <p:nvPicPr>
          <p:cNvPr id="1026" name="Picture 2" descr="Ð ÐµÐ·ÑÐ»ÑÐ°Ñ Ñ Ð¸Ð·Ð¾Ð±ÑÐ°Ð¶ÐµÐ½Ð¸Ðµ Ð·Ð° judge png">
            <a:extLst>
              <a:ext uri="{FF2B5EF4-FFF2-40B4-BE49-F238E27FC236}">
                <a16:creationId xmlns:a16="http://schemas.microsoft.com/office/drawing/2014/main" id="{5AE423BD-5ED9-454A-BF60-132DFE41A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414" y="36576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E43D62CE-426E-4CBE-8D7E-05E339FCE2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974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984D7-5EEE-41B4-BFDB-67DEB28B3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 anchor="t">
            <a:normAutofit/>
          </a:bodyPr>
          <a:lstStyle/>
          <a:p>
            <a:pPr marL="456565" indent="-456565"/>
            <a:r>
              <a:rPr lang="bg-BG" sz="3200" dirty="0"/>
              <a:t>Качвате </a:t>
            </a:r>
            <a:r>
              <a:rPr lang="bg-BG" sz="3200" b="1" dirty="0">
                <a:solidFill>
                  <a:schemeClr val="bg1"/>
                </a:solidFill>
              </a:rPr>
              <a:t>сорс кода </a:t>
            </a:r>
            <a:r>
              <a:rPr lang="en-US" sz="3200" dirty="0"/>
              <a:t>(</a:t>
            </a:r>
            <a:r>
              <a:rPr lang="bg-BG" sz="3200" dirty="0"/>
              <a:t>програмата)</a:t>
            </a:r>
            <a:endParaRPr lang="en-US" sz="3200" dirty="0">
              <a:cs typeface="Calibri"/>
            </a:endParaRPr>
          </a:p>
          <a:p>
            <a:pPr marL="456565" indent="-456565"/>
            <a:r>
              <a:rPr lang="bg-BG" sz="3200" dirty="0"/>
              <a:t>Програмата се проверява с поредица </a:t>
            </a:r>
            <a:r>
              <a:rPr lang="bg-BG" sz="3200" b="1" dirty="0">
                <a:solidFill>
                  <a:schemeClr val="bg1"/>
                </a:solidFill>
              </a:rPr>
              <a:t>тестове</a:t>
            </a:r>
            <a:endParaRPr lang="bg-BG" sz="3200" b="1" dirty="0">
              <a:solidFill>
                <a:schemeClr val="bg1"/>
              </a:solidFill>
              <a:cs typeface="Calibri"/>
            </a:endParaRPr>
          </a:p>
          <a:p>
            <a:pPr marL="456565" indent="-456565"/>
            <a:r>
              <a:rPr lang="bg-BG" sz="3200" dirty="0"/>
              <a:t>За всеки успешен </a:t>
            </a:r>
            <a:br>
              <a:rPr lang="bg-BG" sz="3200" dirty="0">
                <a:cs typeface="Calibri"/>
              </a:rPr>
            </a:br>
            <a:r>
              <a:rPr lang="bg-BG" sz="3200" dirty="0"/>
              <a:t>тест получавате </a:t>
            </a:r>
            <a:r>
              <a:rPr lang="bg-BG" sz="3200" b="1" dirty="0">
                <a:solidFill>
                  <a:schemeClr val="bg1"/>
                </a:solidFill>
              </a:rPr>
              <a:t>точки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Как работи тестването в</a:t>
            </a:r>
            <a:r>
              <a:rPr lang="en-US" sz="4000" dirty="0"/>
              <a:t> Judge </a:t>
            </a:r>
            <a:r>
              <a:rPr lang="bg-BG" sz="4000" dirty="0"/>
              <a:t>системата</a:t>
            </a:r>
            <a:r>
              <a:rPr lang="en-US" sz="4000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B0A7A-A46A-47C8-A726-420D14910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0" y="3953862"/>
            <a:ext cx="2081100" cy="7424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EAFE43-B6AE-42AE-B488-6E7B040E94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002" y="2639146"/>
            <a:ext cx="6554180" cy="3858992"/>
          </a:xfrm>
          <a:prstGeom prst="rect">
            <a:avLst/>
          </a:prstGeom>
        </p:spPr>
      </p:pic>
      <p:sp>
        <p:nvSpPr>
          <p:cNvPr id="9" name="Slide Number">
            <a:extLst>
              <a:ext uri="{FF2B5EF4-FFF2-40B4-BE49-F238E27FC236}">
                <a16:creationId xmlns:a16="http://schemas.microsoft.com/office/drawing/2014/main" id="{8A163FF2-244E-4D88-8FE3-57EBACD9D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1672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91000" y="1224000"/>
            <a:ext cx="10215000" cy="57916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Курсът "Основи на програмирането" завършва с онлайн практически и теоретичен изпит:</a:t>
            </a:r>
          </a:p>
          <a:p>
            <a:pPr lvl="1">
              <a:lnSpc>
                <a:spcPct val="100000"/>
              </a:lnSpc>
            </a:pPr>
            <a:r>
              <a:rPr lang="bg-BG" sz="3000" dirty="0"/>
              <a:t>Предварителен изпит – </a:t>
            </a:r>
            <a:r>
              <a:rPr lang="bg-BG" sz="3000" b="1" dirty="0">
                <a:solidFill>
                  <a:srgbClr val="F2A40D"/>
                </a:solidFill>
              </a:rPr>
              <a:t>28 и 29 май</a:t>
            </a:r>
            <a:endParaRPr lang="bg-BG" sz="3000" dirty="0"/>
          </a:p>
          <a:p>
            <a:pPr lvl="1">
              <a:lnSpc>
                <a:spcPct val="100000"/>
              </a:lnSpc>
            </a:pPr>
            <a:r>
              <a:rPr lang="bg-BG" sz="3000" dirty="0"/>
              <a:t>Редовен изпит – </a:t>
            </a:r>
            <a:r>
              <a:rPr lang="bg-BG" sz="3000" b="1" dirty="0">
                <a:solidFill>
                  <a:srgbClr val="F2A40D"/>
                </a:solidFill>
              </a:rPr>
              <a:t>4 и 5 юни</a:t>
            </a:r>
          </a:p>
          <a:p>
            <a:pPr marL="442912" lvl="1" indent="0">
              <a:lnSpc>
                <a:spcPct val="100000"/>
              </a:lnSpc>
              <a:buNone/>
            </a:pPr>
            <a:endParaRPr lang="bg-BG" sz="3000" dirty="0"/>
          </a:p>
          <a:p>
            <a:pPr>
              <a:lnSpc>
                <a:spcPct val="100000"/>
              </a:lnSpc>
            </a:pPr>
            <a:r>
              <a:rPr lang="bg-BG" sz="3100" dirty="0"/>
              <a:t>Ранно плащане – </a:t>
            </a:r>
            <a:r>
              <a:rPr lang="bg-BG" sz="3100" b="1" dirty="0">
                <a:solidFill>
                  <a:srgbClr val="F2A40D"/>
                </a:solidFill>
              </a:rPr>
              <a:t>до</a:t>
            </a:r>
            <a:r>
              <a:rPr lang="bg-BG" sz="3100" dirty="0"/>
              <a:t> </a:t>
            </a:r>
            <a:r>
              <a:rPr lang="bg-BG" sz="3100" b="1" dirty="0">
                <a:solidFill>
                  <a:srgbClr val="F2A40D"/>
                </a:solidFill>
              </a:rPr>
              <a:t>27</a:t>
            </a:r>
            <a:r>
              <a:rPr lang="en-AS" sz="3100" b="1" dirty="0">
                <a:solidFill>
                  <a:srgbClr val="F2A40D"/>
                </a:solidFill>
              </a:rPr>
              <a:t> </a:t>
            </a:r>
            <a:r>
              <a:rPr lang="bg-BG" sz="3100" b="1" dirty="0">
                <a:solidFill>
                  <a:srgbClr val="F2A40D"/>
                </a:solidFill>
              </a:rPr>
              <a:t>април включително </a:t>
            </a:r>
            <a:r>
              <a:rPr lang="bg-BG" sz="3100" dirty="0"/>
              <a:t>(50 лв)</a:t>
            </a:r>
          </a:p>
          <a:p>
            <a:pPr>
              <a:lnSpc>
                <a:spcPct val="100000"/>
              </a:lnSpc>
            </a:pPr>
            <a:r>
              <a:rPr lang="bg-BG" sz="3100" dirty="0"/>
              <a:t>Късно плащане – </a:t>
            </a:r>
            <a:r>
              <a:rPr lang="bg-BG" sz="3100" b="1" dirty="0">
                <a:solidFill>
                  <a:srgbClr val="F2A40D"/>
                </a:solidFill>
              </a:rPr>
              <a:t>до</a:t>
            </a:r>
            <a:r>
              <a:rPr lang="bg-BG" sz="3100" dirty="0"/>
              <a:t> </a:t>
            </a:r>
            <a:r>
              <a:rPr lang="bg-BG" sz="3100" b="1" dirty="0">
                <a:solidFill>
                  <a:srgbClr val="F2A40D"/>
                </a:solidFill>
              </a:rPr>
              <a:t>30 май включително </a:t>
            </a:r>
            <a:r>
              <a:rPr lang="bg-BG" sz="3100" dirty="0"/>
              <a:t>(100 лв)</a:t>
            </a: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Изпити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15459C0-B571-48F8-A2E8-8624351DFC2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808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6B803-BC4C-46AD-9900-251AF003BB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FontTx/>
              <a:buAutoNum type="arabicPeriod"/>
            </a:pPr>
            <a:r>
              <a:rPr lang="bg-BG" dirty="0"/>
              <a:t> Цели на курса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en-US" dirty="0"/>
              <a:t> </a:t>
            </a:r>
            <a:r>
              <a:rPr lang="bg-BG" dirty="0"/>
              <a:t>Учебна програма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bg-BG" dirty="0"/>
              <a:t> Преподаватели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bg-BG" dirty="0"/>
              <a:t> Домашни, изпити и оценяване</a:t>
            </a:r>
          </a:p>
          <a:p>
            <a:pPr marL="0" indent="0">
              <a:buFontTx/>
              <a:buAutoNum type="arabicPeriod"/>
            </a:pPr>
            <a:r>
              <a:rPr lang="bg-BG" dirty="0"/>
              <a:t> Учебни ресурси</a:t>
            </a:r>
          </a:p>
          <a:p>
            <a:pPr marL="0" indent="0">
              <a:buFontTx/>
              <a:buAutoNum type="arabicPeriod"/>
            </a:pPr>
            <a:r>
              <a:rPr lang="bg-BG" dirty="0"/>
              <a:t> Организационна част</a:t>
            </a:r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Съдържание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3800" y="1165582"/>
            <a:ext cx="3962400" cy="4864187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F619C377-2EBC-456C-8851-F02A25FA11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428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31000" y="965612"/>
            <a:ext cx="10134600" cy="5791638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bg-BG" sz="3200" b="1" dirty="0">
                <a:solidFill>
                  <a:schemeClr val="bg1"/>
                </a:solidFill>
              </a:rPr>
              <a:t>6 задачи </a:t>
            </a:r>
            <a:r>
              <a:rPr lang="bg-BG" sz="3200" dirty="0"/>
              <a:t>за </a:t>
            </a:r>
            <a:r>
              <a:rPr lang="bg-BG" sz="3200" b="1" dirty="0">
                <a:solidFill>
                  <a:schemeClr val="bg1"/>
                </a:solidFill>
              </a:rPr>
              <a:t>4 часа</a:t>
            </a:r>
            <a:r>
              <a:rPr lang="bg-BG" sz="3200" b="1" dirty="0"/>
              <a:t> </a:t>
            </a:r>
            <a:r>
              <a:rPr lang="bg-BG" sz="3200" dirty="0"/>
              <a:t>в </a:t>
            </a:r>
            <a:r>
              <a:rPr lang="en-US" sz="3200" dirty="0"/>
              <a:t>judge </a:t>
            </a:r>
            <a:r>
              <a:rPr lang="bg-BG" sz="3200" dirty="0"/>
              <a:t>системата</a:t>
            </a:r>
            <a:endParaRPr lang="en-US" sz="32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прости операции и пресмятания</a:t>
            </a:r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условни конструкции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вложени условни конструкции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-</a:t>
            </a:r>
            <a:r>
              <a:rPr lang="bg-BG" sz="3000" dirty="0"/>
              <a:t>цикъл</a:t>
            </a:r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-</a:t>
            </a:r>
            <a:r>
              <a:rPr lang="bg-BG" sz="3000" dirty="0"/>
              <a:t>цикъл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вложени цикли</a:t>
            </a:r>
            <a:endParaRPr lang="en-US" sz="3000" dirty="0"/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Онлайн практически изпит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15459C0-B571-48F8-A2E8-8624351DFC2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77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1000" y="1134000"/>
            <a:ext cx="10641000" cy="5276048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15</a:t>
            </a:r>
            <a:r>
              <a:rPr lang="bg-BG" b="1" dirty="0">
                <a:solidFill>
                  <a:schemeClr val="bg1"/>
                </a:solidFill>
              </a:rPr>
              <a:t> въпроса </a:t>
            </a:r>
            <a:r>
              <a:rPr lang="bg-BG" dirty="0"/>
              <a:t>за </a:t>
            </a:r>
            <a:r>
              <a:rPr lang="bg-BG" b="1" dirty="0">
                <a:solidFill>
                  <a:schemeClr val="bg1"/>
                </a:solidFill>
              </a:rPr>
              <a:t>30 минути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quiz </a:t>
            </a:r>
            <a:r>
              <a:rPr lang="bg-BG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системата</a:t>
            </a:r>
            <a:endParaRPr lang="bg-BG" b="1" dirty="0">
              <a:solidFill>
                <a:schemeClr val="bg1"/>
              </a:solidFill>
            </a:endParaRPr>
          </a:p>
          <a:p>
            <a:pPr lvl="1">
              <a:buClr>
                <a:schemeClr val="tx1"/>
              </a:buClr>
            </a:pPr>
            <a:r>
              <a:rPr lang="bg-BG" dirty="0"/>
              <a:t>Затворени въпроси</a:t>
            </a:r>
          </a:p>
          <a:p>
            <a:pPr lvl="1">
              <a:buClr>
                <a:schemeClr val="tx1"/>
              </a:buClr>
            </a:pPr>
            <a:r>
              <a:rPr lang="bg-BG" dirty="0"/>
              <a:t>Един верен отговор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Онлайн теоретичен изпит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28" name="Picture 4" descr="Резултат с изображение за exam png">
            <a:extLst>
              <a:ext uri="{FF2B5EF4-FFF2-40B4-BE49-F238E27FC236}">
                <a16:creationId xmlns:a16="http://schemas.microsoft.com/office/drawing/2014/main" id="{7AFF4229-6943-42FF-9922-01CC71AF9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0163" y="4049752"/>
            <a:ext cx="2466077" cy="257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026313E1-B7D7-4CE5-8C9C-C208A68157C9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009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Резултати от изпит</a:t>
            </a:r>
            <a:endParaRPr lang="en-US" dirty="0"/>
          </a:p>
        </p:txBody>
      </p:sp>
      <p:pic>
        <p:nvPicPr>
          <p:cNvPr id="2052" name="Picture 4" descr="Ð ÐµÐ·ÑÐ»ÑÐ°Ñ Ñ Ð¸Ð·Ð¾Ð±ÑÐ°Ð¶ÐµÐ½Ð¸Ðµ Ð·Ð° performance png">
            <a:extLst>
              <a:ext uri="{FF2B5EF4-FFF2-40B4-BE49-F238E27FC236}">
                <a16:creationId xmlns:a16="http://schemas.microsoft.com/office/drawing/2014/main" id="{8CE176C2-3E34-447C-B3A7-3073F375F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896" y="3733800"/>
            <a:ext cx="3310892" cy="2383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7991AA1-7169-4F8D-9911-8CB552C0F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815018" cy="5528766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bg-BG" sz="3600" dirty="0">
                <a:sym typeface="Wingdings" panose="05000000000000000000" pitchFamily="2" charset="2"/>
              </a:rPr>
              <a:t>Оценката от изпита е видима в раздел "Обучения" във вашия профил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bg-BG" sz="3400" dirty="0">
                <a:sym typeface="Wingdings" panose="05000000000000000000" pitchFamily="2" charset="2"/>
              </a:rPr>
              <a:t>При резултат &lt; 4.00</a:t>
            </a:r>
          </a:p>
          <a:p>
            <a:pPr lvl="2">
              <a:spcBef>
                <a:spcPts val="200"/>
              </a:spcBef>
              <a:spcAft>
                <a:spcPts val="200"/>
              </a:spcAft>
            </a:pPr>
            <a:r>
              <a:rPr lang="bg-BG" sz="3200" dirty="0">
                <a:sym typeface="Wingdings" panose="05000000000000000000" pitchFamily="2" charset="2"/>
              </a:rPr>
              <a:t>Препоръчва се повтаряне на курса</a:t>
            </a:r>
          </a:p>
          <a:p>
            <a:pPr marL="895350" lvl="2" indent="0">
              <a:spcBef>
                <a:spcPts val="200"/>
              </a:spcBef>
              <a:spcAft>
                <a:spcPts val="200"/>
              </a:spcAft>
              <a:buNone/>
            </a:pPr>
            <a:endParaRPr lang="bg-BG" sz="3200" dirty="0">
              <a:sym typeface="Wingdings" panose="05000000000000000000" pitchFamily="2" charset="2"/>
            </a:endParaRPr>
          </a:p>
          <a:p>
            <a:pPr lvl="1"/>
            <a:r>
              <a:rPr lang="bg-BG" sz="3400" dirty="0">
                <a:sym typeface="Wingdings" panose="05000000000000000000" pitchFamily="2" charset="2"/>
              </a:rPr>
              <a:t>При резултат &gt;= 4.00</a:t>
            </a:r>
          </a:p>
          <a:p>
            <a:pPr lvl="2">
              <a:spcBef>
                <a:spcPts val="0"/>
              </a:spcBef>
              <a:spcAft>
                <a:spcPts val="2400"/>
              </a:spcAft>
            </a:pPr>
            <a:r>
              <a:rPr lang="bg-BG" sz="3200" dirty="0">
                <a:sym typeface="Wingdings" panose="05000000000000000000" pitchFamily="2" charset="2"/>
              </a:rPr>
              <a:t>Записване на </a:t>
            </a:r>
            <a:r>
              <a:rPr lang="en-US" sz="3200" dirty="0"/>
              <a:t>Fundamentals Module</a:t>
            </a:r>
            <a:endParaRPr lang="bg-BG" sz="3200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06C74E0-A590-44F7-9CC7-96A6360902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49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6F07B7-41D9-4789-AE63-FAAE5665B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00" y="1650693"/>
            <a:ext cx="5207308" cy="52073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F67325-2631-4874-9B72-1F4B13FA34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8263029">
            <a:off x="1220813" y="1794524"/>
            <a:ext cx="2948472" cy="356398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09E4AE8-E6EF-49CD-943C-B0B0BE0F6DCC}"/>
              </a:ext>
            </a:extLst>
          </p:cNvPr>
          <p:cNvSpPr txBox="1"/>
          <p:nvPr/>
        </p:nvSpPr>
        <p:spPr>
          <a:xfrm>
            <a:off x="1303798" y="2906479"/>
            <a:ext cx="1959520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Практически изпит </a:t>
            </a:r>
            <a:b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100%</a:t>
            </a:r>
            <a:endParaRPr kumimoji="0" lang="en-US" sz="23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555B9F-555F-4F25-9E77-9B48FC8B058F}"/>
              </a:ext>
            </a:extLst>
          </p:cNvPr>
          <p:cNvSpPr txBox="1"/>
          <p:nvPr/>
        </p:nvSpPr>
        <p:spPr>
          <a:xfrm>
            <a:off x="4633520" y="3899426"/>
            <a:ext cx="2196785" cy="5850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ОЦЕНКА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F09460-D29B-4D4D-B630-879EE0BA7C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3245302">
            <a:off x="7120999" y="2270282"/>
            <a:ext cx="2948472" cy="345598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05ED6E-1EBA-4D38-BE25-10051C8F2CC7}"/>
              </a:ext>
            </a:extLst>
          </p:cNvPr>
          <p:cNvSpPr txBox="1"/>
          <p:nvPr/>
        </p:nvSpPr>
        <p:spPr>
          <a:xfrm>
            <a:off x="8004904" y="3276300"/>
            <a:ext cx="1911099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Домашни</a:t>
            </a:r>
            <a:b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5%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E3DCB63F-FD44-4609-977A-22F2E45969E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C7516-1DB3-4F3B-8E64-B6B5BCB7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СофтУни сертификат</a:t>
            </a:r>
          </a:p>
        </p:txBody>
      </p:sp>
    </p:spTree>
    <p:extLst>
      <p:ext uri="{BB962C8B-B14F-4D97-AF65-F5344CB8AC3E}">
        <p14:creationId xmlns:p14="http://schemas.microsoft.com/office/powerpoint/2010/main" val="291103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6F07B7-41D9-4789-AE63-FAAE5665B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000" y="1596693"/>
            <a:ext cx="5207308" cy="52073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F09460-D29B-4D4D-B630-879EE0BA7C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3471004">
            <a:off x="6959276" y="1843712"/>
            <a:ext cx="2948472" cy="345598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05ED6E-1EBA-4D38-BE25-10051C8F2CC7}"/>
              </a:ext>
            </a:extLst>
          </p:cNvPr>
          <p:cNvSpPr txBox="1"/>
          <p:nvPr/>
        </p:nvSpPr>
        <p:spPr>
          <a:xfrm>
            <a:off x="7900581" y="2833046"/>
            <a:ext cx="1911099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Теоретичен изпит </a:t>
            </a:r>
            <a:b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E3DCB63F-FD44-4609-977A-22F2E45969E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C7516-1DB3-4F3B-8E64-B6B5BCB7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ЦПО сертификат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0C7741-4F57-44C4-A975-090453AF4C2B}"/>
              </a:ext>
            </a:extLst>
          </p:cNvPr>
          <p:cNvSpPr txBox="1"/>
          <p:nvPr/>
        </p:nvSpPr>
        <p:spPr>
          <a:xfrm>
            <a:off x="4386000" y="3879000"/>
            <a:ext cx="2196785" cy="5850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ОЦЕНКА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2EC097-3067-4213-86C0-D096BC466E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8263029">
            <a:off x="906084" y="1701009"/>
            <a:ext cx="2948472" cy="34559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C2B454-1553-491F-A46D-6FE2D50535D7}"/>
              </a:ext>
            </a:extLst>
          </p:cNvPr>
          <p:cNvSpPr txBox="1"/>
          <p:nvPr/>
        </p:nvSpPr>
        <p:spPr>
          <a:xfrm>
            <a:off x="1024630" y="2786252"/>
            <a:ext cx="1959520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Практически изпит </a:t>
            </a:r>
            <a:b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US" sz="23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3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3704-5259-40F7-B9A4-0A998A28BCC9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Какво ни </a:t>
            </a:r>
            <a:r>
              <a:rPr lang="ru-RU" dirty="0" err="1"/>
              <a:t>трябва</a:t>
            </a:r>
            <a:r>
              <a:rPr lang="ru-RU" dirty="0"/>
              <a:t> за курса?</a:t>
            </a:r>
            <a:endParaRPr lang="bg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18B2E8-FA08-4AD1-ADB4-68B9103E8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406863"/>
            <a:ext cx="2833726" cy="22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2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1E7BDD-F24E-408D-AA87-00A6E07E0D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923859" cy="5201066"/>
          </a:xfrm>
        </p:spPr>
        <p:txBody>
          <a:bodyPr/>
          <a:lstStyle/>
          <a:p>
            <a:r>
              <a:rPr lang="bg-BG" dirty="0"/>
              <a:t>Официална страница на курса "</a:t>
            </a:r>
            <a:r>
              <a:rPr lang="bg-BG" b="1" dirty="0">
                <a:solidFill>
                  <a:schemeClr val="bg1"/>
                </a:solidFill>
              </a:rPr>
              <a:t>Основи на програмирането</a:t>
            </a:r>
            <a:r>
              <a:rPr lang="bg-BG" dirty="0"/>
              <a:t>"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bg-BG" sz="3200" dirty="0"/>
              <a:t>Влизайте редовно във </a:t>
            </a:r>
            <a:r>
              <a:rPr lang="bg-BG" sz="3200" b="1" dirty="0">
                <a:solidFill>
                  <a:schemeClr val="bg1"/>
                </a:solidFill>
              </a:rPr>
              <a:t>форума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200" dirty="0"/>
              <a:t>на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200" noProof="1"/>
              <a:t>СофтУни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Обсъждайте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задачите</a:t>
            </a:r>
            <a:r>
              <a:rPr lang="bg-BG" b="1" dirty="0"/>
              <a:t> </a:t>
            </a:r>
            <a:r>
              <a:rPr lang="bg-BG" dirty="0"/>
              <a:t>с колеги</a:t>
            </a:r>
            <a:endParaRPr lang="en-US" dirty="0"/>
          </a:p>
          <a:p>
            <a:pPr lvl="1"/>
            <a:r>
              <a:rPr lang="bg-BG" dirty="0"/>
              <a:t>Намирайте </a:t>
            </a:r>
            <a:r>
              <a:rPr lang="bg-BG" b="1" dirty="0">
                <a:solidFill>
                  <a:schemeClr val="bg1"/>
                </a:solidFill>
              </a:rPr>
              <a:t>решения</a:t>
            </a:r>
            <a:r>
              <a:rPr lang="bg-BG" dirty="0"/>
              <a:t> на всички задачи</a:t>
            </a:r>
            <a:endParaRPr lang="en-US" dirty="0"/>
          </a:p>
          <a:p>
            <a:pPr lvl="1"/>
            <a:r>
              <a:rPr lang="bg-BG" dirty="0"/>
              <a:t>Споделяйте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решения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идеи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проблеми</a:t>
            </a:r>
            <a:endParaRPr lang="en-US" sz="3100" b="1" dirty="0">
              <a:solidFill>
                <a:schemeClr val="bg1"/>
              </a:solidFill>
            </a:endParaRP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Страница на курса и материали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704000" y="1924966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https://softuni.bg/courses/programming-basics/</a:t>
            </a:r>
            <a:endParaRPr lang="en-US" sz="2600" b="1" noProof="1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441000" y="5753710"/>
            <a:ext cx="4773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https://softuni.bg/forum</a:t>
            </a:r>
            <a:endParaRPr lang="en-US" sz="2600" b="1" noProof="1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9B3F19CA-3CF0-40A6-8CC4-0C5DD89AE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125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EE6743-094C-4A3C-B43C-2EEE835B38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Всички </a:t>
            </a:r>
            <a:r>
              <a:rPr lang="bg-BG" b="1" dirty="0">
                <a:solidFill>
                  <a:schemeClr val="bg1"/>
                </a:solidFill>
              </a:rPr>
              <a:t>презентации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видеа, домашни </a:t>
            </a:r>
            <a:r>
              <a:rPr lang="bg-BG" dirty="0"/>
              <a:t>и други </a:t>
            </a:r>
            <a:br>
              <a:rPr lang="en-US" dirty="0"/>
            </a:br>
            <a:r>
              <a:rPr lang="bg-BG" dirty="0"/>
              <a:t>материали са отворени с публичен достъп</a:t>
            </a:r>
            <a:endParaRPr lang="en-US" dirty="0"/>
          </a:p>
          <a:p>
            <a:pPr lvl="1"/>
            <a:r>
              <a:rPr lang="bg-BG" dirty="0"/>
              <a:t>Посетете </a:t>
            </a:r>
            <a:r>
              <a:rPr lang="bg-BG" b="1" dirty="0">
                <a:solidFill>
                  <a:schemeClr val="bg1"/>
                </a:solidFill>
                <a:hlinkClick r:id="rId3"/>
              </a:rPr>
              <a:t>страницата</a:t>
            </a:r>
            <a:r>
              <a:rPr lang="bg-BG" dirty="0"/>
              <a:t> на вашия курс, за да ги достъпите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Презентации, видеа и домашни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A6A70A-B682-4E45-9C91-DC63A8716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48100"/>
            <a:ext cx="2781300" cy="2781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3761CE-E981-4E23-B059-1C4A631AC2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56" y="4305300"/>
            <a:ext cx="2650172" cy="2133600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ED53DB69-AB0D-4FE5-965B-99CA66573B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17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78BA96-6229-49B2-A315-2DB50119C3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EDBB4-1A6B-4418-BD21-56FBB97B4F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err="1"/>
              <a:t>Презентацията</a:t>
            </a:r>
            <a:r>
              <a:rPr lang="ru-RU" dirty="0"/>
              <a:t>, </a:t>
            </a:r>
            <a:r>
              <a:rPr lang="ru-RU" dirty="0" err="1"/>
              <a:t>ресурсите</a:t>
            </a:r>
            <a:r>
              <a:rPr lang="ru-RU" dirty="0"/>
              <a:t> и </a:t>
            </a:r>
            <a:r>
              <a:rPr lang="ru-RU" dirty="0" err="1"/>
              <a:t>всички</a:t>
            </a:r>
            <a:r>
              <a:rPr lang="ru-RU" dirty="0"/>
              <a:t> </a:t>
            </a:r>
            <a:r>
              <a:rPr lang="ru-RU" dirty="0" err="1"/>
              <a:t>останали</a:t>
            </a:r>
            <a:r>
              <a:rPr lang="ru-RU" dirty="0"/>
              <a:t> </a:t>
            </a:r>
            <a:r>
              <a:rPr lang="ru-RU" dirty="0" err="1"/>
              <a:t>материали</a:t>
            </a:r>
            <a:r>
              <a:rPr lang="ru-RU" dirty="0"/>
              <a:t> се </a:t>
            </a:r>
            <a:r>
              <a:rPr lang="ru-RU" dirty="0" err="1"/>
              <a:t>намират</a:t>
            </a:r>
            <a:r>
              <a:rPr lang="ru-RU" dirty="0"/>
              <a:t> в </a:t>
            </a:r>
            <a:r>
              <a:rPr lang="ru-RU" dirty="0" err="1"/>
              <a:t>страницата</a:t>
            </a:r>
            <a:r>
              <a:rPr lang="ru-RU" dirty="0"/>
              <a:t> на курса, под </a:t>
            </a:r>
            <a:r>
              <a:rPr lang="ru-RU" dirty="0" err="1"/>
              <a:t>съответната</a:t>
            </a:r>
            <a:r>
              <a:rPr lang="ru-RU" dirty="0"/>
              <a:t> лекция: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DCAC23-604A-4C0F-AA40-80F96B54B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0" y="100750"/>
            <a:ext cx="9795000" cy="882654"/>
          </a:xfrm>
        </p:spPr>
        <p:txBody>
          <a:bodyPr>
            <a:normAutofit/>
          </a:bodyPr>
          <a:lstStyle/>
          <a:p>
            <a:r>
              <a:rPr lang="ru-RU" dirty="0" err="1"/>
              <a:t>Достъп</a:t>
            </a:r>
            <a:r>
              <a:rPr lang="ru-RU" dirty="0"/>
              <a:t> до </a:t>
            </a:r>
            <a:r>
              <a:rPr lang="ru-RU" dirty="0" err="1"/>
              <a:t>материалите</a:t>
            </a:r>
            <a:r>
              <a:rPr lang="ru-RU" dirty="0"/>
              <a:t> в курса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50AC7-8188-4E6F-93B9-020735698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00" y="2529000"/>
            <a:ext cx="5461980" cy="36576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9EA203-600D-4DFC-80A6-8ABCBFF8F75D}"/>
              </a:ext>
            </a:extLst>
          </p:cNvPr>
          <p:cNvSpPr txBox="1"/>
          <p:nvPr/>
        </p:nvSpPr>
        <p:spPr>
          <a:xfrm>
            <a:off x="7266000" y="3249000"/>
            <a:ext cx="3330000" cy="182284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400" dirty="0" err="1"/>
              <a:t>Видеото</a:t>
            </a:r>
            <a:r>
              <a:rPr lang="ru-RU" sz="2400" dirty="0"/>
              <a:t> от </a:t>
            </a:r>
            <a:r>
              <a:rPr lang="ru-RU" sz="2400" dirty="0" err="1"/>
              <a:t>съответното</a:t>
            </a:r>
            <a:r>
              <a:rPr lang="ru-RU" sz="2400" dirty="0"/>
              <a:t> занятие се </a:t>
            </a:r>
            <a:r>
              <a:rPr lang="ru-RU" sz="2400" dirty="0" err="1"/>
              <a:t>качва</a:t>
            </a:r>
            <a:r>
              <a:rPr lang="ru-RU" sz="2400" dirty="0"/>
              <a:t> на </a:t>
            </a:r>
            <a:r>
              <a:rPr lang="ru-RU" sz="2400" dirty="0" err="1"/>
              <a:t>следващия</a:t>
            </a:r>
            <a:r>
              <a:rPr lang="ru-RU" sz="2400" dirty="0"/>
              <a:t> </a:t>
            </a:r>
            <a:r>
              <a:rPr lang="ru-RU" sz="2400" dirty="0" err="1"/>
              <a:t>ден</a:t>
            </a:r>
            <a:r>
              <a:rPr lang="ru-RU" sz="2400" dirty="0"/>
              <a:t> до 14:00ч.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193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D720FF-8C34-47CB-8951-3AE4E572E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bg-BG" dirty="0"/>
              <a:t>Софтуер за обучението в настоящия курс</a:t>
            </a:r>
            <a:r>
              <a:rPr lang="en-US" dirty="0"/>
              <a:t>:</a:t>
            </a:r>
          </a:p>
          <a:p>
            <a:pPr lvl="1">
              <a:lnSpc>
                <a:spcPct val="110000"/>
              </a:lnSpc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Code</a:t>
            </a:r>
            <a:endParaRPr lang="bg-BG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  <a:buClr>
                <a:schemeClr val="tx1"/>
              </a:buClr>
            </a:pPr>
            <a:r>
              <a:rPr lang="bg-BG" sz="32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Инструкции</a:t>
            </a:r>
            <a:r>
              <a:rPr lang="bg-BG" sz="3200" dirty="0"/>
              <a:t> за инсталация</a:t>
            </a:r>
            <a:endParaRPr lang="en-GB" b="1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bg-BG" dirty="0"/>
              <a:t>Алтернативи:</a:t>
            </a:r>
          </a:p>
          <a:p>
            <a:pPr lvl="2">
              <a:lnSpc>
                <a:spcPct val="11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WebStorm</a:t>
            </a:r>
            <a:r>
              <a:rPr lang="en-US" dirty="0">
                <a:solidFill>
                  <a:srgbClr val="FF0000"/>
                </a:solidFill>
              </a:rPr>
              <a:t>  </a:t>
            </a:r>
            <a:endParaRPr lang="bg-BG" dirty="0">
              <a:solidFill>
                <a:srgbClr val="FF0000"/>
              </a:solidFill>
            </a:endParaRPr>
          </a:p>
          <a:p>
            <a:pPr lvl="2">
              <a:lnSpc>
                <a:spcPct val="11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</a:t>
            </a:r>
            <a:r>
              <a:rPr 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b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Fiddle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bg-BG" dirty="0">
              <a:solidFill>
                <a:schemeClr val="bg1"/>
              </a:solidFill>
            </a:endParaRP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Препоръчителен Софтуер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434" y="4912017"/>
            <a:ext cx="1199566" cy="11995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660" y="4699000"/>
            <a:ext cx="1625600" cy="1625600"/>
          </a:xfrm>
          <a:prstGeom prst="rect">
            <a:avLst/>
          </a:prstGeom>
        </p:spPr>
      </p:pic>
      <p:pic>
        <p:nvPicPr>
          <p:cNvPr id="1026" name="Picture 2" descr="Ð ÐµÐ·ÑÐ»ÑÐ°Ñ Ñ Ð¸Ð·Ð¾Ð±ÑÐ°Ð¶ÐµÐ½Ð¸Ðµ Ð·Ð° visual studio code 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1" y="2514600"/>
            <a:ext cx="3180423" cy="159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">
            <a:extLst>
              <a:ext uri="{FF2B5EF4-FFF2-40B4-BE49-F238E27FC236}">
                <a16:creationId xmlns:a16="http://schemas.microsoft.com/office/drawing/2014/main" id="{EBBFB780-C1E4-4C53-9F9F-5A5E3AF1E4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5001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561BD-1601-4293-BF90-60C955360F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3600" b="1" dirty="0"/>
          </a:p>
          <a:p>
            <a:pPr marL="0" indent="0" algn="ctr">
              <a:buNone/>
            </a:pPr>
            <a:r>
              <a:rPr lang="en-US" sz="6600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sli.do</a:t>
            </a:r>
            <a:br>
              <a:rPr lang="en-US" sz="2000" b="1" dirty="0"/>
            </a:br>
            <a:r>
              <a:rPr lang="en-US" sz="11500" b="1" dirty="0"/>
              <a:t>#pb-april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Имате въпроси?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A0D6E097-82C0-4662-98B0-B810E2A574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589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7776EF8-C98E-4894-82DA-908B35497BE6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Запознайте се платформата </a:t>
            </a:r>
            <a:r>
              <a:rPr lang="en-US" dirty="0" err="1"/>
              <a:t>SoftUni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B9C87E-5F14-4021-BFCD-6CBAB9B626C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Организационна част</a:t>
            </a:r>
            <a:endParaRPr lang="en-US" dirty="0"/>
          </a:p>
        </p:txBody>
      </p:sp>
      <p:pic>
        <p:nvPicPr>
          <p:cNvPr id="1028" name="Picture 4" descr="Статистика, Проучване, Уебсайт, Шаблон">
            <a:extLst>
              <a:ext uri="{FF2B5EF4-FFF2-40B4-BE49-F238E27FC236}">
                <a16:creationId xmlns:a16="http://schemas.microsoft.com/office/drawing/2014/main" id="{341FDDC8-3180-428D-A0A4-8672FED88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1" y="864000"/>
            <a:ext cx="3600000" cy="3555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56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60B811-F8E5-41C6-AE93-3430C00DC6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C6675D-090A-481A-A956-C6CF2CD6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Вашият профил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094D3AE-7CE2-457D-87BE-B2D39E90A274}"/>
              </a:ext>
            </a:extLst>
          </p:cNvPr>
          <p:cNvSpPr/>
          <p:nvPr/>
        </p:nvSpPr>
        <p:spPr bwMode="auto">
          <a:xfrm>
            <a:off x="8076000" y="3523654"/>
            <a:ext cx="765000" cy="49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190FF1-AF17-44BA-A43B-2594087E7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7541" y="1853999"/>
            <a:ext cx="2450780" cy="38343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30554F-8BAC-4860-91E3-519E13DE94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56"/>
          <a:stretch/>
        </p:blipFill>
        <p:spPr>
          <a:xfrm>
            <a:off x="453679" y="1854000"/>
            <a:ext cx="7020000" cy="38343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9527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46684C-77A6-44FD-96C3-292781F8CF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765DE-CFFE-4E05-A508-538E1730EB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секция "Обучения"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откриете</a:t>
            </a:r>
            <a:r>
              <a:rPr lang="ru-RU" dirty="0"/>
              <a:t> </a:t>
            </a:r>
            <a:r>
              <a:rPr lang="ru-RU" dirty="0" err="1"/>
              <a:t>курсовете</a:t>
            </a:r>
            <a:r>
              <a:rPr lang="ru-RU" dirty="0"/>
              <a:t>, за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записан/на, </a:t>
            </a:r>
            <a:r>
              <a:rPr lang="ru-RU" dirty="0" err="1"/>
              <a:t>също</a:t>
            </a:r>
            <a:r>
              <a:rPr lang="ru-RU" dirty="0"/>
              <a:t> и </a:t>
            </a:r>
            <a:r>
              <a:rPr lang="ru-RU" dirty="0" err="1"/>
              <a:t>оценките</a:t>
            </a:r>
            <a:r>
              <a:rPr lang="ru-RU" dirty="0"/>
              <a:t> от </a:t>
            </a:r>
            <a:r>
              <a:rPr lang="ru-RU" dirty="0" err="1"/>
              <a:t>изпита</a:t>
            </a:r>
            <a:r>
              <a:rPr lang="ru-RU" dirty="0"/>
              <a:t> си.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A130A8-4F70-4425-A8A7-8EFF207A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Вашите обучения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C7921-223B-4A44-A018-BAD7D62F0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00" y="2934000"/>
            <a:ext cx="2229101" cy="3486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EBBA0EB-DD1F-46F6-B294-74374A0E5A67}"/>
              </a:ext>
            </a:extLst>
          </p:cNvPr>
          <p:cNvSpPr/>
          <p:nvPr/>
        </p:nvSpPr>
        <p:spPr bwMode="auto">
          <a:xfrm>
            <a:off x="3250699" y="4194000"/>
            <a:ext cx="1035000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2952D2-68F0-446F-8E42-D3968FF7A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000" y="2934000"/>
            <a:ext cx="5412924" cy="3486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2730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91DCA0-B705-44CC-84BB-22671BA35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B3CFA4-A255-4338-A3C7-BDD8974A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Страница на курса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9AE706-893B-4254-807B-84039483F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06" y="1224000"/>
            <a:ext cx="6951250" cy="3015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73CD6F9D-57D1-4F33-8177-7550725EF346}"/>
              </a:ext>
            </a:extLst>
          </p:cNvPr>
          <p:cNvSpPr/>
          <p:nvPr/>
        </p:nvSpPr>
        <p:spPr bwMode="auto">
          <a:xfrm rot="5400000">
            <a:off x="8479018" y="1547168"/>
            <a:ext cx="1282500" cy="137765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2ECA5B5-8837-4D1F-B531-8388CD1F16E1}"/>
              </a:ext>
            </a:extLst>
          </p:cNvPr>
          <p:cNvGrpSpPr/>
          <p:nvPr/>
        </p:nvGrpSpPr>
        <p:grpSpPr>
          <a:xfrm>
            <a:off x="1903765" y="2958078"/>
            <a:ext cx="473760" cy="32400"/>
            <a:chOff x="1903765" y="2958078"/>
            <a:chExt cx="473760" cy="32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3" name="Ink 2">
                  <a:extLst>
                    <a:ext uri="{FF2B5EF4-FFF2-40B4-BE49-F238E27FC236}">
                      <a16:creationId xmlns:a16="http://schemas.microsoft.com/office/drawing/2014/main" id="{A82D6FC3-CB2C-4E39-9886-FA8AB5D8CAFC}"/>
                    </a:ext>
                  </a:extLst>
                </p14:cNvPr>
                <p14:cNvContentPartPr/>
                <p14:nvPr/>
              </p14:nvContentPartPr>
              <p14:xfrm>
                <a:off x="1903765" y="2968878"/>
                <a:ext cx="360" cy="360"/>
              </p14:xfrm>
            </p:contentPart>
          </mc:Choice>
          <mc:Fallback xmlns="">
            <p:pic>
              <p:nvPicPr>
                <p:cNvPr id="3" name="Ink 2">
                  <a:extLst>
                    <a:ext uri="{FF2B5EF4-FFF2-40B4-BE49-F238E27FC236}">
                      <a16:creationId xmlns:a16="http://schemas.microsoft.com/office/drawing/2014/main" id="{A82D6FC3-CB2C-4E39-9886-FA8AB5D8CAFC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41125" y="290623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6C946ACC-05A3-4E6A-BBAD-D4ED9D3B3ECB}"/>
                    </a:ext>
                  </a:extLst>
                </p14:cNvPr>
                <p14:cNvContentPartPr/>
                <p14:nvPr/>
              </p14:nvContentPartPr>
              <p14:xfrm>
                <a:off x="2011045" y="2968878"/>
                <a:ext cx="3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6C946ACC-05A3-4E6A-BBAD-D4ED9D3B3ECB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948405" y="290623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03050C2-0E9F-418A-A5C3-77BD7FA96F81}"/>
                    </a:ext>
                  </a:extLst>
                </p14:cNvPr>
                <p14:cNvContentPartPr/>
                <p14:nvPr/>
              </p14:nvContentPartPr>
              <p14:xfrm>
                <a:off x="2086645" y="2990118"/>
                <a:ext cx="3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03050C2-0E9F-418A-A5C3-77BD7FA96F8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024005" y="292711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A59F2D53-ACC0-4D9C-898E-CDC8E13FD9C2}"/>
                    </a:ext>
                  </a:extLst>
                </p14:cNvPr>
                <p14:cNvContentPartPr/>
                <p14:nvPr/>
              </p14:nvContentPartPr>
              <p14:xfrm>
                <a:off x="2183485" y="2958078"/>
                <a:ext cx="360" cy="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A59F2D53-ACC0-4D9C-898E-CDC8E13FD9C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20845" y="289507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07D9415D-7F58-4384-A94D-FBC3164D2EAF}"/>
                    </a:ext>
                  </a:extLst>
                </p14:cNvPr>
                <p14:cNvContentPartPr/>
                <p14:nvPr/>
              </p14:nvContentPartPr>
              <p14:xfrm>
                <a:off x="2290765" y="2968878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07D9415D-7F58-4384-A94D-FBC3164D2EA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228125" y="290623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D463A533-165D-4DB9-97F8-4445D623B40E}"/>
                    </a:ext>
                  </a:extLst>
                </p14:cNvPr>
                <p14:cNvContentPartPr/>
                <p14:nvPr/>
              </p14:nvContentPartPr>
              <p14:xfrm>
                <a:off x="2377165" y="2979678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D463A533-165D-4DB9-97F8-4445D623B40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14165" y="2916678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49695FE-304E-40E2-8C1F-D52FE12B33B3}"/>
                  </a:ext>
                </a:extLst>
              </p14:cNvPr>
              <p14:cNvContentPartPr/>
              <p14:nvPr/>
            </p14:nvContentPartPr>
            <p14:xfrm>
              <a:off x="9010165" y="4926558"/>
              <a:ext cx="468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49695FE-304E-40E2-8C1F-D52FE12B33B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47525" y="4863918"/>
                <a:ext cx="13032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76AC3069-36D8-4217-A983-5BAA5745E71F}"/>
                  </a:ext>
                </a:extLst>
              </p14:cNvPr>
              <p14:cNvContentPartPr/>
              <p14:nvPr/>
            </p14:nvContentPartPr>
            <p14:xfrm>
              <a:off x="8896405" y="4797318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76AC3069-36D8-4217-A983-5BAA5745E71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33405" y="4734678"/>
                <a:ext cx="126000" cy="12600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22">
            <a:extLst>
              <a:ext uri="{FF2B5EF4-FFF2-40B4-BE49-F238E27FC236}">
                <a16:creationId xmlns:a16="http://schemas.microsoft.com/office/drawing/2014/main" id="{906B01E9-A115-4D77-89F1-C719B6C371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51000" y="3268117"/>
            <a:ext cx="3795395" cy="33168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6089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33C8EA-9CEA-43C3-A3A9-61DE6AAEA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63F55-7AB9-4841-8612-72D663968A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секция " </a:t>
            </a:r>
            <a:r>
              <a:rPr lang="ru-RU" dirty="0" err="1"/>
              <a:t>Сертификати</a:t>
            </a:r>
            <a:r>
              <a:rPr lang="ru-RU" dirty="0"/>
              <a:t>"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откриете</a:t>
            </a:r>
            <a:r>
              <a:rPr lang="ru-RU" dirty="0"/>
              <a:t> </a:t>
            </a:r>
            <a:r>
              <a:rPr lang="ru-RU" dirty="0" err="1"/>
              <a:t>сертификатите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получили от </a:t>
            </a:r>
            <a:r>
              <a:rPr lang="ru-RU" dirty="0" err="1"/>
              <a:t>СофтУни</a:t>
            </a:r>
            <a:r>
              <a:rPr lang="ru-RU" dirty="0"/>
              <a:t> за </a:t>
            </a:r>
            <a:r>
              <a:rPr lang="ru-RU" dirty="0" err="1"/>
              <a:t>курсовете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</a:t>
            </a:r>
            <a:r>
              <a:rPr lang="ru-RU" dirty="0" err="1"/>
              <a:t>преминали</a:t>
            </a:r>
            <a:r>
              <a:rPr lang="ru-RU" dirty="0"/>
              <a:t> с оценка над 5.00.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CBE1B-1CE3-4A79-B75E-7054C3F6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Вашите Сертификати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708AE-AB22-4D3E-BF87-EBC4CC669D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"/>
          <a:stretch/>
        </p:blipFill>
        <p:spPr>
          <a:xfrm>
            <a:off x="651000" y="2933999"/>
            <a:ext cx="2250000" cy="35630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016B0A0-3133-427D-ABB1-0F09D626F950}"/>
              </a:ext>
            </a:extLst>
          </p:cNvPr>
          <p:cNvSpPr/>
          <p:nvPr/>
        </p:nvSpPr>
        <p:spPr bwMode="auto">
          <a:xfrm>
            <a:off x="3171000" y="4059000"/>
            <a:ext cx="1665000" cy="49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F6E544-CA70-40BA-988A-C8F7043D86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17"/>
          <a:stretch/>
        </p:blipFill>
        <p:spPr>
          <a:xfrm>
            <a:off x="5016000" y="3105844"/>
            <a:ext cx="6920737" cy="26565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5667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2AE9A6-4DFB-48BA-B90A-A3FF15209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D78056-44EB-4BD5-9E71-2D6B4924A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Записване на изпит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241DFD-4833-408E-AA96-1872130F9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072" y="4644617"/>
            <a:ext cx="3931665" cy="1880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2489B726-81FE-46B2-8A42-1A1F0AF9BDF6}"/>
              </a:ext>
            </a:extLst>
          </p:cNvPr>
          <p:cNvSpPr/>
          <p:nvPr/>
        </p:nvSpPr>
        <p:spPr bwMode="auto">
          <a:xfrm rot="5400000">
            <a:off x="8578798" y="2566202"/>
            <a:ext cx="1649404" cy="1395000"/>
          </a:xfrm>
          <a:prstGeom prst="ben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2F7DC7-255D-46E8-B5F7-40F3D94C3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44" y="1267929"/>
            <a:ext cx="7056114" cy="33766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3609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8800" dirty="0">
                <a:solidFill>
                  <a:srgbClr val="234465"/>
                </a:solidFill>
              </a:rPr>
              <a:t>Въпроси</a:t>
            </a:r>
            <a:r>
              <a:rPr lang="en-US" sz="8800" dirty="0">
                <a:solidFill>
                  <a:srgbClr val="234465"/>
                </a:solidFill>
              </a:rPr>
              <a:t>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09308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9865596" cy="5490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 </a:t>
            </a:r>
            <a:r>
              <a:rPr lang="en-US" sz="3200" dirty="0"/>
              <a:t>– </a:t>
            </a:r>
            <a:r>
              <a:rPr lang="bg-BG" sz="3200" dirty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2800" dirty="0">
                <a:hlinkClick r:id="rId4"/>
              </a:rPr>
              <a:t>about.softuni.bg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Фондация "Софтуерен университет"</a:t>
            </a:r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</a:t>
            </a:r>
            <a:r>
              <a:rPr lang="en-US" sz="3200" dirty="0"/>
              <a:t>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Дискусионни форуми на СофтУни</a:t>
            </a:r>
            <a:endParaRPr lang="en-US" sz="3200" dirty="0"/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Обучения</a:t>
            </a:r>
            <a:r>
              <a:rPr lang="en-US" dirty="0"/>
              <a:t> </a:t>
            </a:r>
            <a:r>
              <a:rPr lang="bg-BG" dirty="0"/>
              <a:t>в</a:t>
            </a:r>
            <a:r>
              <a:rPr lang="en-US" dirty="0"/>
              <a:t> </a:t>
            </a:r>
            <a:r>
              <a:rPr lang="bg-BG" dirty="0"/>
              <a:t>Софтуерен университет (СофтУни</a:t>
            </a:r>
            <a:r>
              <a:rPr lang="en-US" dirty="0"/>
              <a:t>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A253F9C-DBC5-4007-8E7A-B172C6EFC5ED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9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bg-BG" dirty="0"/>
              <a:t>Този курс</a:t>
            </a:r>
            <a:r>
              <a:rPr lang="en-US" dirty="0"/>
              <a:t> (</a:t>
            </a:r>
            <a:r>
              <a:rPr lang="bg-BG" dirty="0"/>
              <a:t>презентации, примери, демонстрационен код, упражнения, домашни, видео и други активи</a:t>
            </a:r>
            <a:r>
              <a:rPr lang="en-US" dirty="0"/>
              <a:t>) </a:t>
            </a:r>
            <a:r>
              <a:rPr lang="bg-BG" dirty="0"/>
              <a:t>представлява</a:t>
            </a:r>
            <a:r>
              <a:rPr lang="en-US" dirty="0"/>
              <a:t> </a:t>
            </a:r>
            <a:r>
              <a:rPr lang="bg-BG" b="1" dirty="0"/>
              <a:t>защитено авторско съдържание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bg-BG" dirty="0"/>
              <a:t>Нерегламентирано копиране</a:t>
            </a:r>
            <a:r>
              <a:rPr lang="en-US" dirty="0"/>
              <a:t>,</a:t>
            </a:r>
            <a:r>
              <a:rPr lang="bg-BG" dirty="0"/>
              <a:t> разпространение или използване е незаконно</a:t>
            </a:r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СофтУни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https://about.softuni.bg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Софтуерен университет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  <a:p>
            <a:pPr>
              <a:lnSpc>
                <a:spcPct val="120000"/>
              </a:lnSpc>
            </a:pP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2E22D88B-EF6A-4C4B-9FFD-56339FF997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3347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736E86-F86B-4CB0-8766-58F828FFF0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7FB74-FA7F-449E-8621-003EC52D91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задавате</a:t>
            </a:r>
            <a:r>
              <a:rPr lang="ru-RU" dirty="0"/>
              <a:t> </a:t>
            </a:r>
            <a:r>
              <a:rPr lang="ru-RU" dirty="0" err="1"/>
              <a:t>въпросите</a:t>
            </a:r>
            <a:r>
              <a:rPr lang="ru-RU" dirty="0"/>
              <a:t> си в </a:t>
            </a:r>
            <a:r>
              <a:rPr lang="ru-RU" dirty="0" err="1"/>
              <a:t>платформата</a:t>
            </a:r>
            <a:r>
              <a:rPr lang="ru-RU" dirty="0"/>
              <a:t> </a:t>
            </a:r>
            <a:r>
              <a:rPr lang="en-US" dirty="0">
                <a:hlinkClick r:id="rId2"/>
              </a:rPr>
              <a:t>s</a:t>
            </a:r>
            <a:r>
              <a:rPr lang="ru-RU" dirty="0">
                <a:hlinkClick r:id="rId2"/>
              </a:rPr>
              <a:t>li.do</a:t>
            </a:r>
            <a:endParaRPr lang="en-US" dirty="0"/>
          </a:p>
          <a:p>
            <a:r>
              <a:rPr lang="ru-RU" dirty="0"/>
              <a:t>Необходимо е да </a:t>
            </a:r>
            <a:r>
              <a:rPr lang="ru-RU" dirty="0" err="1"/>
              <a:t>въведете</a:t>
            </a:r>
            <a:r>
              <a:rPr lang="ru-RU" dirty="0"/>
              <a:t> </a:t>
            </a:r>
            <a:r>
              <a:rPr lang="en-US" b="1" dirty="0"/>
              <a:t>pb-</a:t>
            </a:r>
            <a:r>
              <a:rPr lang="en-US" b="1" dirty="0" err="1"/>
              <a:t>april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bg-BG" dirty="0"/>
              <a:t>След това задайте въпроса си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3BE23F-81B2-4693-97D7-3BE9302B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пратформата </a:t>
            </a:r>
            <a:r>
              <a:rPr lang="en-US" dirty="0"/>
              <a:t>sli.do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FE23982-189C-4971-ABC8-79248297A461}"/>
              </a:ext>
            </a:extLst>
          </p:cNvPr>
          <p:cNvSpPr/>
          <p:nvPr/>
        </p:nvSpPr>
        <p:spPr bwMode="auto">
          <a:xfrm>
            <a:off x="6277616" y="3065007"/>
            <a:ext cx="900000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76EA24-BD95-4D4C-985A-6885B50E2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000" y="2387984"/>
            <a:ext cx="2718562" cy="202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769601-64CF-41AC-A3DB-2CBA65AD3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663" y="4637882"/>
            <a:ext cx="5778991" cy="2087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FC845A-FC5D-4F4A-921E-F229B0B92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663" y="2900383"/>
            <a:ext cx="5820337" cy="74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2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6A635-7DCB-4737-9977-C486C791F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/>
              <a:t>Диамантени партньори</a:t>
            </a:r>
            <a:endParaRPr lang="bg-BG" dirty="0"/>
          </a:p>
        </p:txBody>
      </p:sp>
      <p:pic>
        <p:nvPicPr>
          <p:cNvPr id="17" name="Picture 16" descr="Graphical user interface, text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17217D7-0BF6-4D9E-8E3B-E4C13EC5C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2" t="2384" r="19064" b="23051"/>
          <a:stretch/>
        </p:blipFill>
        <p:spPr>
          <a:xfrm>
            <a:off x="594504" y="2767356"/>
            <a:ext cx="2217855" cy="1092173"/>
          </a:xfrm>
          <a:prstGeom prst="rect">
            <a:avLst/>
          </a:prstGeom>
        </p:spPr>
      </p:pic>
      <p:pic>
        <p:nvPicPr>
          <p:cNvPr id="20" name="Picture 19" descr="Text&#10;&#10;Description automatically generated with low confidence">
            <a:hlinkClick r:id="rId4"/>
            <a:extLst>
              <a:ext uri="{FF2B5EF4-FFF2-40B4-BE49-F238E27FC236}">
                <a16:creationId xmlns:a16="http://schemas.microsoft.com/office/drawing/2014/main" id="{04A6A894-8A9A-4E5B-88D1-24F9A2F848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91" y="959652"/>
            <a:ext cx="2089504" cy="1639964"/>
          </a:xfrm>
          <a:prstGeom prst="rect">
            <a:avLst/>
          </a:prstGeom>
        </p:spPr>
      </p:pic>
      <p:pic>
        <p:nvPicPr>
          <p:cNvPr id="25" name="Picture 24" descr="Graphical user interface&#10;&#10;Description automatically generated with low confidence">
            <a:hlinkClick r:id="rId6"/>
            <a:extLst>
              <a:ext uri="{FF2B5EF4-FFF2-40B4-BE49-F238E27FC236}">
                <a16:creationId xmlns:a16="http://schemas.microsoft.com/office/drawing/2014/main" id="{83257898-7623-4DC1-92DC-C5AD2AC74C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795" y="1359000"/>
            <a:ext cx="2045805" cy="2515334"/>
          </a:xfrm>
          <a:prstGeom prst="rect">
            <a:avLst/>
          </a:prstGeom>
        </p:spPr>
      </p:pic>
      <p:pic>
        <p:nvPicPr>
          <p:cNvPr id="27" name="Picture 26" descr="Logo&#10;&#10;Description automatically generated with low confidence">
            <a:hlinkClick r:id="rId8"/>
            <a:extLst>
              <a:ext uri="{FF2B5EF4-FFF2-40B4-BE49-F238E27FC236}">
                <a16:creationId xmlns:a16="http://schemas.microsoft.com/office/drawing/2014/main" id="{C179D76D-17E7-4F4E-9808-BBF903658D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322" y="2695095"/>
            <a:ext cx="4755073" cy="876716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hlinkClick r:id="rId10"/>
            <a:extLst>
              <a:ext uri="{FF2B5EF4-FFF2-40B4-BE49-F238E27FC236}">
                <a16:creationId xmlns:a16="http://schemas.microsoft.com/office/drawing/2014/main" id="{93F033DD-94F4-4599-9D64-B6A8BF4646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91" y="1200786"/>
            <a:ext cx="1824182" cy="1276927"/>
          </a:xfrm>
          <a:prstGeom prst="rect">
            <a:avLst/>
          </a:prstGeom>
        </p:spPr>
      </p:pic>
      <p:pic>
        <p:nvPicPr>
          <p:cNvPr id="22" name="Picture 21" descr="Text&#10;&#10;Description automatically generated with low confidence">
            <a:hlinkClick r:id="rId12"/>
            <a:extLst>
              <a:ext uri="{FF2B5EF4-FFF2-40B4-BE49-F238E27FC236}">
                <a16:creationId xmlns:a16="http://schemas.microsoft.com/office/drawing/2014/main" id="{2D9A9160-CFB1-4198-B631-320EFBF99E2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785" y="1679297"/>
            <a:ext cx="2376275" cy="535946"/>
          </a:xfrm>
          <a:prstGeom prst="rect">
            <a:avLst/>
          </a:prstGeom>
        </p:spPr>
      </p:pic>
      <p:pic>
        <p:nvPicPr>
          <p:cNvPr id="21" name="Picture 20" descr="Logo, company name&#10;&#10;Description automatically generated">
            <a:hlinkClick r:id="rId14"/>
            <a:extLst>
              <a:ext uri="{FF2B5EF4-FFF2-40B4-BE49-F238E27FC236}">
                <a16:creationId xmlns:a16="http://schemas.microsoft.com/office/drawing/2014/main" id="{B2C7AFA4-B03B-4F90-BCF5-42B64D45FD9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 t="27513" r="15212" b="31480"/>
          <a:stretch/>
        </p:blipFill>
        <p:spPr>
          <a:xfrm>
            <a:off x="841984" y="5755974"/>
            <a:ext cx="1704391" cy="759297"/>
          </a:xfrm>
          <a:prstGeom prst="rect">
            <a:avLst/>
          </a:prstGeom>
        </p:spPr>
      </p:pic>
      <p:pic>
        <p:nvPicPr>
          <p:cNvPr id="28" name="Picture 27" descr="A picture containing logo&#10;&#10;Description automatically generated">
            <a:hlinkClick r:id="rId16"/>
            <a:extLst>
              <a:ext uri="{FF2B5EF4-FFF2-40B4-BE49-F238E27FC236}">
                <a16:creationId xmlns:a16="http://schemas.microsoft.com/office/drawing/2014/main" id="{8D7EE580-66D1-490E-AB52-9AAD1973ADF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02" y="4261665"/>
            <a:ext cx="1827471" cy="1092173"/>
          </a:xfrm>
          <a:prstGeom prst="rect">
            <a:avLst/>
          </a:prstGeom>
        </p:spPr>
      </p:pic>
      <p:pic>
        <p:nvPicPr>
          <p:cNvPr id="29" name="Picture 28" descr="Logo, company name&#10;&#10;Description automatically generated">
            <a:hlinkClick r:id="rId18"/>
            <a:extLst>
              <a:ext uri="{FF2B5EF4-FFF2-40B4-BE49-F238E27FC236}">
                <a16:creationId xmlns:a16="http://schemas.microsoft.com/office/drawing/2014/main" id="{D90A1DB9-C677-4980-898B-02F96A34874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989" y="3684106"/>
            <a:ext cx="3260611" cy="1834207"/>
          </a:xfrm>
          <a:prstGeom prst="rect">
            <a:avLst/>
          </a:prstGeom>
        </p:spPr>
      </p:pic>
      <p:pic>
        <p:nvPicPr>
          <p:cNvPr id="31" name="Picture 30" descr="Logo&#10;&#10;Description automatically generated">
            <a:hlinkClick r:id="rId20"/>
            <a:extLst>
              <a:ext uri="{FF2B5EF4-FFF2-40B4-BE49-F238E27FC236}">
                <a16:creationId xmlns:a16="http://schemas.microsoft.com/office/drawing/2014/main" id="{51539337-EA92-4DEC-B27C-1C96A708D31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785" y="4098713"/>
            <a:ext cx="3711886" cy="1327171"/>
          </a:xfrm>
          <a:prstGeom prst="rect">
            <a:avLst/>
          </a:prstGeom>
        </p:spPr>
      </p:pic>
      <p:pic>
        <p:nvPicPr>
          <p:cNvPr id="32" name="Picture 31" descr="Logo&#10;&#10;Description automatically generated">
            <a:hlinkClick r:id="rId22"/>
            <a:extLst>
              <a:ext uri="{FF2B5EF4-FFF2-40B4-BE49-F238E27FC236}">
                <a16:creationId xmlns:a16="http://schemas.microsoft.com/office/drawing/2014/main" id="{F70938FD-B0F5-423E-8C2C-99B884B6B04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30" y="5499000"/>
            <a:ext cx="2657856" cy="916485"/>
          </a:xfrm>
          <a:prstGeom prst="rect">
            <a:avLst/>
          </a:prstGeom>
        </p:spPr>
      </p:pic>
      <p:pic>
        <p:nvPicPr>
          <p:cNvPr id="33" name="Picture 32" descr="A picture containing logo&#10;&#10;Description automatically generated">
            <a:hlinkClick r:id="rId24"/>
            <a:extLst>
              <a:ext uri="{FF2B5EF4-FFF2-40B4-BE49-F238E27FC236}">
                <a16:creationId xmlns:a16="http://schemas.microsoft.com/office/drawing/2014/main" id="{FFB981A5-A282-4429-A0A1-AD728C38966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971" y="5499000"/>
            <a:ext cx="2391414" cy="114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0D5FB3-68F2-49D8-A153-8BAD1305E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22D599-06AA-45AE-9605-321A51F1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/>
              <a:t>Образователни партньори</a:t>
            </a:r>
            <a:endParaRPr lang="en-US" b="1" dirty="0"/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19D59668-3C9A-4BAE-83AF-92CB4591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001" y="2264942"/>
            <a:ext cx="3284393" cy="3070608"/>
          </a:xfrm>
          <a:prstGeom prst="rect">
            <a:avLst/>
          </a:prstGeom>
          <a:ln w="28575">
            <a:solidFill>
              <a:srgbClr val="44546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9" name="Picture 18">
            <a:hlinkClick r:id="rId4"/>
            <a:extLst>
              <a:ext uri="{FF2B5EF4-FFF2-40B4-BE49-F238E27FC236}">
                <a16:creationId xmlns:a16="http://schemas.microsoft.com/office/drawing/2014/main" id="{B28BB6FA-2F86-40F2-8CA9-F9F73251E5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478" y="1804627"/>
            <a:ext cx="4042163" cy="399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5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839-F175-46D4-BFD1-5997EB0EE54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Цели на курса</a:t>
            </a:r>
            <a:endParaRPr lang="bg-BG" dirty="0"/>
          </a:p>
        </p:txBody>
      </p:sp>
      <p:pic>
        <p:nvPicPr>
          <p:cNvPr id="1026" name="Picture 2" descr="Целевата, Маркетинг, Успех, Бизнес, Мотивация">
            <a:extLst>
              <a:ext uri="{FF2B5EF4-FFF2-40B4-BE49-F238E27FC236}">
                <a16:creationId xmlns:a16="http://schemas.microsoft.com/office/drawing/2014/main" id="{0117BCC2-3160-4BA9-9D23-81C2829AD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500" y="823500"/>
            <a:ext cx="3604500" cy="36045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52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41D0B-AB02-4AE3-8878-6C4C30FDD6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0892" y="1134000"/>
            <a:ext cx="10152138" cy="5276048"/>
          </a:xfrm>
        </p:spPr>
        <p:txBody>
          <a:bodyPr>
            <a:noAutofit/>
          </a:bodyPr>
          <a:lstStyle/>
          <a:p>
            <a:r>
              <a:rPr lang="bg-BG" sz="3600" dirty="0"/>
              <a:t>Курсът </a:t>
            </a:r>
            <a:r>
              <a:rPr lang="en-US" sz="3600" b="1" dirty="0">
                <a:solidFill>
                  <a:schemeClr val="bg1"/>
                </a:solidFill>
              </a:rPr>
              <a:t>"</a:t>
            </a:r>
            <a:r>
              <a:rPr lang="bg-BG" sz="3600" b="1" dirty="0">
                <a:solidFill>
                  <a:schemeClr val="bg1"/>
                </a:solidFill>
              </a:rPr>
              <a:t>Основи на програмирането</a:t>
            </a:r>
            <a:r>
              <a:rPr lang="en-US" sz="3600" b="1" dirty="0">
                <a:solidFill>
                  <a:schemeClr val="bg1"/>
                </a:solidFill>
              </a:rPr>
              <a:t>"</a:t>
            </a:r>
            <a:r>
              <a:rPr lang="bg-BG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дава</a:t>
            </a:r>
            <a:r>
              <a:rPr lang="en-US" sz="3600" dirty="0"/>
              <a:t>:</a:t>
            </a:r>
          </a:p>
          <a:p>
            <a:pPr lvl="1"/>
            <a:r>
              <a:rPr lang="bg-BG" sz="3200" dirty="0"/>
              <a:t>Въведение в един от </a:t>
            </a:r>
            <a:r>
              <a:rPr lang="bg-BG" sz="3200" b="1" dirty="0">
                <a:solidFill>
                  <a:schemeClr val="bg1"/>
                </a:solidFill>
              </a:rPr>
              <a:t>най-търсените</a:t>
            </a:r>
            <a:r>
              <a:rPr lang="bg-BG" sz="3200" b="1" dirty="0"/>
              <a:t> </a:t>
            </a:r>
            <a:r>
              <a:rPr lang="bg-BG" sz="3200" dirty="0"/>
              <a:t>програмни езици на пазара в България</a:t>
            </a:r>
          </a:p>
          <a:p>
            <a:pPr lvl="1"/>
            <a:r>
              <a:rPr lang="bg-BG" sz="3200" dirty="0"/>
              <a:t>Познания върху </a:t>
            </a:r>
            <a:r>
              <a:rPr lang="bg-BG" sz="3200" b="1" dirty="0">
                <a:solidFill>
                  <a:schemeClr val="bg1"/>
                </a:solidFill>
              </a:rPr>
              <a:t>основни концепции </a:t>
            </a:r>
            <a:r>
              <a:rPr lang="bg-BG" sz="3200" dirty="0"/>
              <a:t>от </a:t>
            </a:r>
            <a:br>
              <a:rPr lang="bg-BG" sz="3200" dirty="0"/>
            </a:br>
            <a:r>
              <a:rPr lang="bg-BG" sz="3200" dirty="0"/>
              <a:t>информационните технологии</a:t>
            </a:r>
          </a:p>
          <a:p>
            <a:pPr lvl="1">
              <a:buClr>
                <a:schemeClr val="tx1"/>
              </a:buClr>
            </a:pPr>
            <a:r>
              <a:rPr lang="bg-BG" sz="3200" b="1" dirty="0">
                <a:solidFill>
                  <a:schemeClr val="bg1"/>
                </a:solidFill>
              </a:rPr>
              <a:t>Базово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алгоритмично мислене</a:t>
            </a:r>
          </a:p>
          <a:p>
            <a:pPr lvl="1"/>
            <a:r>
              <a:rPr lang="bg-BG" sz="3200" dirty="0"/>
              <a:t>Първа крачка в едно ново и </a:t>
            </a:r>
            <a:r>
              <a:rPr lang="bg-BG" sz="3200" b="1" dirty="0">
                <a:solidFill>
                  <a:schemeClr val="bg1"/>
                </a:solidFill>
              </a:rPr>
              <a:t>динамично</a:t>
            </a:r>
            <a:r>
              <a:rPr lang="bg-BG" sz="3200" b="1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начинание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Цели на курса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DA5532A-C5D9-4DCE-8207-23C7C9098F04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7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839-F175-46D4-BFD1-5997EB0EE54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 err="1"/>
              <a:t>Учебна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endParaRPr lang="bg-BG" dirty="0"/>
          </a:p>
        </p:txBody>
      </p:sp>
      <p:pic>
        <p:nvPicPr>
          <p:cNvPr id="2052" name="Picture 4" descr="Списък, Икона, Символ, Хартия, Знак, Плосък, Бележка">
            <a:extLst>
              <a:ext uri="{FF2B5EF4-FFF2-40B4-BE49-F238E27FC236}">
                <a16:creationId xmlns:a16="http://schemas.microsoft.com/office/drawing/2014/main" id="{08EE6362-B7C5-4FEA-8D1A-6D32D7196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500" y="819000"/>
            <a:ext cx="3663000" cy="3663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64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3.xml><?xml version="1.0" encoding="utf-8"?>
<a:theme xmlns:a="http://schemas.openxmlformats.org/drawingml/2006/main" name="SoftUni3_1">
  <a:themeElements>
    <a:clrScheme name="SoftUni Cello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4403</TotalTime>
  <Words>1192</Words>
  <Application>Microsoft Office PowerPoint</Application>
  <PresentationFormat>Widescreen</PresentationFormat>
  <Paragraphs>226</Paragraphs>
  <Slides>38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Consolas</vt:lpstr>
      <vt:lpstr>Wingdings</vt:lpstr>
      <vt:lpstr>Wingdings 2</vt:lpstr>
      <vt:lpstr>SoftUni</vt:lpstr>
      <vt:lpstr>1_SoftUni3_1</vt:lpstr>
      <vt:lpstr>SoftUni3_1</vt:lpstr>
      <vt:lpstr>Основи на програмирането </vt:lpstr>
      <vt:lpstr>Съдържание</vt:lpstr>
      <vt:lpstr>Имате въпроси?</vt:lpstr>
      <vt:lpstr>Използване на пратформата sli.do</vt:lpstr>
      <vt:lpstr>Диамантени партньори</vt:lpstr>
      <vt:lpstr>Образователни партньори</vt:lpstr>
      <vt:lpstr>Цели на курса</vt:lpstr>
      <vt:lpstr>Цели на курса</vt:lpstr>
      <vt:lpstr>Учебна програма</vt:lpstr>
      <vt:lpstr>Учебна програма </vt:lpstr>
      <vt:lpstr>Разпределение на лекция</vt:lpstr>
      <vt:lpstr>Преподаватели</vt:lpstr>
      <vt:lpstr>Преподаватели</vt:lpstr>
      <vt:lpstr>Преподаватели</vt:lpstr>
      <vt:lpstr>Домашни, изпити и оценяване</vt:lpstr>
      <vt:lpstr>Упражнения и домашни</vt:lpstr>
      <vt:lpstr>Система за онлайн оценяване (Judge)</vt:lpstr>
      <vt:lpstr>Как работи тестването в Judge системата?</vt:lpstr>
      <vt:lpstr>Изпити</vt:lpstr>
      <vt:lpstr>Онлайн практически изпит</vt:lpstr>
      <vt:lpstr>Онлайн теоретичен изпит</vt:lpstr>
      <vt:lpstr>Резултати от изпит</vt:lpstr>
      <vt:lpstr>СофтУни сертификат</vt:lpstr>
      <vt:lpstr>ЦПО сертификат</vt:lpstr>
      <vt:lpstr>Какво ни трябва за курса?</vt:lpstr>
      <vt:lpstr>Страница на курса и материали</vt:lpstr>
      <vt:lpstr>Презентации, видеа и домашни</vt:lpstr>
      <vt:lpstr>Достъп до материалите в курса</vt:lpstr>
      <vt:lpstr>Препоръчителен Софтуер</vt:lpstr>
      <vt:lpstr>Организационна част</vt:lpstr>
      <vt:lpstr>Вашият профил</vt:lpstr>
      <vt:lpstr>Вашите обучения</vt:lpstr>
      <vt:lpstr>Страница на курса</vt:lpstr>
      <vt:lpstr>Вашите Сертификати</vt:lpstr>
      <vt:lpstr>Записване на изпит</vt:lpstr>
      <vt:lpstr>Въпроси?</vt:lpstr>
      <vt:lpstr>Обучения в Софтуерен университет (СофтУни)</vt:lpstr>
      <vt:lpstr>Лиценз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Програмиране за начинаещи - откриване на курса</dc:title>
  <dc:subject>Coding 101 Course</dc:subject>
  <dc:creator>Software University</dc:creator>
  <cp:keywords>Sofware University; SoftUni; programming; coding; software development; education; training; course; курс; програмиране; кодене; кодиране; СофтУни</cp:keywords>
  <dc:description>© SoftUni – https://softuni.org_x000d_
© Software University – https://softuni.bg_x000d_
_x000d_
Copyrighted document. Unauthorized copy, reproduction or use is not permitted.</dc:description>
  <cp:lastModifiedBy>Topuzakova, Desislava</cp:lastModifiedBy>
  <cp:revision>111</cp:revision>
  <dcterms:created xsi:type="dcterms:W3CDTF">2018-05-23T13:08:44Z</dcterms:created>
  <dcterms:modified xsi:type="dcterms:W3CDTF">2022-04-08T04:41:46Z</dcterms:modified>
  <cp:category>computer programming;programming;C#;програмиране;кодиране</cp:category>
</cp:coreProperties>
</file>

<file path=docProps/thumbnail.jpeg>
</file>